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72" r:id="rId2"/>
    <p:sldId id="267" r:id="rId3"/>
    <p:sldId id="268" r:id="rId4"/>
    <p:sldId id="270" r:id="rId5"/>
    <p:sldId id="258" r:id="rId6"/>
    <p:sldId id="269" r:id="rId7"/>
    <p:sldId id="271" r:id="rId8"/>
  </p:sldIdLst>
  <p:sldSz cx="12192000" cy="6858000"/>
  <p:notesSz cx="6858000" cy="9144000"/>
  <p:defaultTextStyle>
    <a:defPPr>
      <a:defRPr lang="en-CY"/>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003" autoAdjust="0"/>
    <p:restoredTop sz="94660"/>
  </p:normalViewPr>
  <p:slideViewPr>
    <p:cSldViewPr snapToGrid="0">
      <p:cViewPr varScale="1">
        <p:scale>
          <a:sx n="62" d="100"/>
          <a:sy n="62" d="100"/>
        </p:scale>
        <p:origin x="720" y="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microsoft.com/office/2016/11/relationships/changesInfo" Target="changesInfos/changesInfo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Parthenopi Karaolia" userId="44c28b64-1c0a-4359-804a-b6aefe61a8e8" providerId="ADAL" clId="{25895500-9F26-4F2F-862A-72A3B645ECA8}"/>
    <pc:docChg chg="modSld">
      <pc:chgData name="Parthenopi Karaolia" userId="44c28b64-1c0a-4359-804a-b6aefe61a8e8" providerId="ADAL" clId="{25895500-9F26-4F2F-862A-72A3B645ECA8}" dt="2025-01-30T15:39:09.662" v="105" actId="20577"/>
      <pc:docMkLst>
        <pc:docMk/>
      </pc:docMkLst>
      <pc:sldChg chg="modSp mod">
        <pc:chgData name="Parthenopi Karaolia" userId="44c28b64-1c0a-4359-804a-b6aefe61a8e8" providerId="ADAL" clId="{25895500-9F26-4F2F-862A-72A3B645ECA8}" dt="2025-01-30T15:39:09.662" v="105" actId="20577"/>
        <pc:sldMkLst>
          <pc:docMk/>
          <pc:sldMk cId="2387901675" sldId="271"/>
        </pc:sldMkLst>
        <pc:spChg chg="mod">
          <ac:chgData name="Parthenopi Karaolia" userId="44c28b64-1c0a-4359-804a-b6aefe61a8e8" providerId="ADAL" clId="{25895500-9F26-4F2F-862A-72A3B645ECA8}" dt="2025-01-30T15:39:09.662" v="105" actId="20577"/>
          <ac:spMkLst>
            <pc:docMk/>
            <pc:sldMk cId="2387901675" sldId="271"/>
            <ac:spMk id="3" creationId="{053554BF-0016-690B-9EE7-848D7D990EA1}"/>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5D332B-E2DD-1881-8388-9878A4A86908}"/>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CY"/>
          </a:p>
        </p:txBody>
      </p:sp>
      <p:sp>
        <p:nvSpPr>
          <p:cNvPr id="3" name="Subtitle 2">
            <a:extLst>
              <a:ext uri="{FF2B5EF4-FFF2-40B4-BE49-F238E27FC236}">
                <a16:creationId xmlns:a16="http://schemas.microsoft.com/office/drawing/2014/main" id="{EEBC39E3-239F-ABFF-B2CF-448505BFAC0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CY"/>
          </a:p>
        </p:txBody>
      </p:sp>
      <p:sp>
        <p:nvSpPr>
          <p:cNvPr id="4" name="Date Placeholder 3">
            <a:extLst>
              <a:ext uri="{FF2B5EF4-FFF2-40B4-BE49-F238E27FC236}">
                <a16:creationId xmlns:a16="http://schemas.microsoft.com/office/drawing/2014/main" id="{A3B9FF8A-B20A-828D-FA6B-6D843261DB8A}"/>
              </a:ext>
            </a:extLst>
          </p:cNvPr>
          <p:cNvSpPr>
            <a:spLocks noGrp="1"/>
          </p:cNvSpPr>
          <p:nvPr>
            <p:ph type="dt" sz="half" idx="10"/>
          </p:nvPr>
        </p:nvSpPr>
        <p:spPr/>
        <p:txBody>
          <a:bodyPr/>
          <a:lstStyle/>
          <a:p>
            <a:fld id="{257E9739-C1B3-4FDB-8213-5F383A2AA57E}" type="datetimeFigureOut">
              <a:rPr lang="en-CY" smtClean="0"/>
              <a:t>30/01/2025</a:t>
            </a:fld>
            <a:endParaRPr lang="en-CY"/>
          </a:p>
        </p:txBody>
      </p:sp>
      <p:sp>
        <p:nvSpPr>
          <p:cNvPr id="5" name="Footer Placeholder 4">
            <a:extLst>
              <a:ext uri="{FF2B5EF4-FFF2-40B4-BE49-F238E27FC236}">
                <a16:creationId xmlns:a16="http://schemas.microsoft.com/office/drawing/2014/main" id="{289062C1-F156-194C-4187-E996162E77C1}"/>
              </a:ext>
            </a:extLst>
          </p:cNvPr>
          <p:cNvSpPr>
            <a:spLocks noGrp="1"/>
          </p:cNvSpPr>
          <p:nvPr>
            <p:ph type="ftr" sz="quarter" idx="11"/>
          </p:nvPr>
        </p:nvSpPr>
        <p:spPr/>
        <p:txBody>
          <a:bodyPr/>
          <a:lstStyle/>
          <a:p>
            <a:endParaRPr lang="en-CY"/>
          </a:p>
        </p:txBody>
      </p:sp>
      <p:sp>
        <p:nvSpPr>
          <p:cNvPr id="6" name="Slide Number Placeholder 5">
            <a:extLst>
              <a:ext uri="{FF2B5EF4-FFF2-40B4-BE49-F238E27FC236}">
                <a16:creationId xmlns:a16="http://schemas.microsoft.com/office/drawing/2014/main" id="{3E60C197-089D-0C8A-5161-4011FE7B97BB}"/>
              </a:ext>
            </a:extLst>
          </p:cNvPr>
          <p:cNvSpPr>
            <a:spLocks noGrp="1"/>
          </p:cNvSpPr>
          <p:nvPr>
            <p:ph type="sldNum" sz="quarter" idx="12"/>
          </p:nvPr>
        </p:nvSpPr>
        <p:spPr/>
        <p:txBody>
          <a:bodyPr/>
          <a:lstStyle/>
          <a:p>
            <a:fld id="{B45A6C13-4A59-40A8-9086-2932A40B0A49}" type="slidenum">
              <a:rPr lang="en-CY" smtClean="0"/>
              <a:t>‹#›</a:t>
            </a:fld>
            <a:endParaRPr lang="en-CY"/>
          </a:p>
        </p:txBody>
      </p:sp>
    </p:spTree>
    <p:extLst>
      <p:ext uri="{BB962C8B-B14F-4D97-AF65-F5344CB8AC3E}">
        <p14:creationId xmlns:p14="http://schemas.microsoft.com/office/powerpoint/2010/main" val="45958649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2D8DED-492D-AFC6-B71F-4724E497A486}"/>
              </a:ext>
            </a:extLst>
          </p:cNvPr>
          <p:cNvSpPr>
            <a:spLocks noGrp="1"/>
          </p:cNvSpPr>
          <p:nvPr>
            <p:ph type="title"/>
          </p:nvPr>
        </p:nvSpPr>
        <p:spPr/>
        <p:txBody>
          <a:bodyPr/>
          <a:lstStyle/>
          <a:p>
            <a:r>
              <a:rPr lang="en-US"/>
              <a:t>Click to edit Master title style</a:t>
            </a:r>
            <a:endParaRPr lang="en-CY"/>
          </a:p>
        </p:txBody>
      </p:sp>
      <p:sp>
        <p:nvSpPr>
          <p:cNvPr id="3" name="Vertical Text Placeholder 2">
            <a:extLst>
              <a:ext uri="{FF2B5EF4-FFF2-40B4-BE49-F238E27FC236}">
                <a16:creationId xmlns:a16="http://schemas.microsoft.com/office/drawing/2014/main" id="{46A2162B-1808-E923-CC9E-6545C22D4347}"/>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Y"/>
          </a:p>
        </p:txBody>
      </p:sp>
      <p:sp>
        <p:nvSpPr>
          <p:cNvPr id="4" name="Date Placeholder 3">
            <a:extLst>
              <a:ext uri="{FF2B5EF4-FFF2-40B4-BE49-F238E27FC236}">
                <a16:creationId xmlns:a16="http://schemas.microsoft.com/office/drawing/2014/main" id="{66D7BA47-7FFF-C3A3-3429-79D4534332F1}"/>
              </a:ext>
            </a:extLst>
          </p:cNvPr>
          <p:cNvSpPr>
            <a:spLocks noGrp="1"/>
          </p:cNvSpPr>
          <p:nvPr>
            <p:ph type="dt" sz="half" idx="10"/>
          </p:nvPr>
        </p:nvSpPr>
        <p:spPr/>
        <p:txBody>
          <a:bodyPr/>
          <a:lstStyle/>
          <a:p>
            <a:fld id="{257E9739-C1B3-4FDB-8213-5F383A2AA57E}" type="datetimeFigureOut">
              <a:rPr lang="en-CY" smtClean="0"/>
              <a:t>30/01/2025</a:t>
            </a:fld>
            <a:endParaRPr lang="en-CY"/>
          </a:p>
        </p:txBody>
      </p:sp>
      <p:sp>
        <p:nvSpPr>
          <p:cNvPr id="5" name="Footer Placeholder 4">
            <a:extLst>
              <a:ext uri="{FF2B5EF4-FFF2-40B4-BE49-F238E27FC236}">
                <a16:creationId xmlns:a16="http://schemas.microsoft.com/office/drawing/2014/main" id="{208CEBCD-137B-B95D-526A-7BEF032614E9}"/>
              </a:ext>
            </a:extLst>
          </p:cNvPr>
          <p:cNvSpPr>
            <a:spLocks noGrp="1"/>
          </p:cNvSpPr>
          <p:nvPr>
            <p:ph type="ftr" sz="quarter" idx="11"/>
          </p:nvPr>
        </p:nvSpPr>
        <p:spPr/>
        <p:txBody>
          <a:bodyPr/>
          <a:lstStyle/>
          <a:p>
            <a:endParaRPr lang="en-CY"/>
          </a:p>
        </p:txBody>
      </p:sp>
      <p:sp>
        <p:nvSpPr>
          <p:cNvPr id="6" name="Slide Number Placeholder 5">
            <a:extLst>
              <a:ext uri="{FF2B5EF4-FFF2-40B4-BE49-F238E27FC236}">
                <a16:creationId xmlns:a16="http://schemas.microsoft.com/office/drawing/2014/main" id="{FD0F3546-FBCE-2607-FB88-443D54CA10A7}"/>
              </a:ext>
            </a:extLst>
          </p:cNvPr>
          <p:cNvSpPr>
            <a:spLocks noGrp="1"/>
          </p:cNvSpPr>
          <p:nvPr>
            <p:ph type="sldNum" sz="quarter" idx="12"/>
          </p:nvPr>
        </p:nvSpPr>
        <p:spPr/>
        <p:txBody>
          <a:bodyPr/>
          <a:lstStyle/>
          <a:p>
            <a:fld id="{B45A6C13-4A59-40A8-9086-2932A40B0A49}" type="slidenum">
              <a:rPr lang="en-CY" smtClean="0"/>
              <a:t>‹#›</a:t>
            </a:fld>
            <a:endParaRPr lang="en-CY"/>
          </a:p>
        </p:txBody>
      </p:sp>
    </p:spTree>
    <p:extLst>
      <p:ext uri="{BB962C8B-B14F-4D97-AF65-F5344CB8AC3E}">
        <p14:creationId xmlns:p14="http://schemas.microsoft.com/office/powerpoint/2010/main" val="235657061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F927B3A2-EFAE-E517-1E7B-E7A21CD3A0B2}"/>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CY"/>
          </a:p>
        </p:txBody>
      </p:sp>
      <p:sp>
        <p:nvSpPr>
          <p:cNvPr id="3" name="Vertical Text Placeholder 2">
            <a:extLst>
              <a:ext uri="{FF2B5EF4-FFF2-40B4-BE49-F238E27FC236}">
                <a16:creationId xmlns:a16="http://schemas.microsoft.com/office/drawing/2014/main" id="{6405B3ED-06DA-4F9E-7E37-B6BFCB628766}"/>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Y"/>
          </a:p>
        </p:txBody>
      </p:sp>
      <p:sp>
        <p:nvSpPr>
          <p:cNvPr id="4" name="Date Placeholder 3">
            <a:extLst>
              <a:ext uri="{FF2B5EF4-FFF2-40B4-BE49-F238E27FC236}">
                <a16:creationId xmlns:a16="http://schemas.microsoft.com/office/drawing/2014/main" id="{18E9D7B0-BE47-0C5C-E04F-3A9F3E338D5E}"/>
              </a:ext>
            </a:extLst>
          </p:cNvPr>
          <p:cNvSpPr>
            <a:spLocks noGrp="1"/>
          </p:cNvSpPr>
          <p:nvPr>
            <p:ph type="dt" sz="half" idx="10"/>
          </p:nvPr>
        </p:nvSpPr>
        <p:spPr/>
        <p:txBody>
          <a:bodyPr/>
          <a:lstStyle/>
          <a:p>
            <a:fld id="{257E9739-C1B3-4FDB-8213-5F383A2AA57E}" type="datetimeFigureOut">
              <a:rPr lang="en-CY" smtClean="0"/>
              <a:t>30/01/2025</a:t>
            </a:fld>
            <a:endParaRPr lang="en-CY"/>
          </a:p>
        </p:txBody>
      </p:sp>
      <p:sp>
        <p:nvSpPr>
          <p:cNvPr id="5" name="Footer Placeholder 4">
            <a:extLst>
              <a:ext uri="{FF2B5EF4-FFF2-40B4-BE49-F238E27FC236}">
                <a16:creationId xmlns:a16="http://schemas.microsoft.com/office/drawing/2014/main" id="{F2ECAFAD-AAF7-BE8E-5F3E-EC1D787D7274}"/>
              </a:ext>
            </a:extLst>
          </p:cNvPr>
          <p:cNvSpPr>
            <a:spLocks noGrp="1"/>
          </p:cNvSpPr>
          <p:nvPr>
            <p:ph type="ftr" sz="quarter" idx="11"/>
          </p:nvPr>
        </p:nvSpPr>
        <p:spPr/>
        <p:txBody>
          <a:bodyPr/>
          <a:lstStyle/>
          <a:p>
            <a:endParaRPr lang="en-CY"/>
          </a:p>
        </p:txBody>
      </p:sp>
      <p:sp>
        <p:nvSpPr>
          <p:cNvPr id="6" name="Slide Number Placeholder 5">
            <a:extLst>
              <a:ext uri="{FF2B5EF4-FFF2-40B4-BE49-F238E27FC236}">
                <a16:creationId xmlns:a16="http://schemas.microsoft.com/office/drawing/2014/main" id="{0DE9769A-54A3-4483-D0C8-D3866574113C}"/>
              </a:ext>
            </a:extLst>
          </p:cNvPr>
          <p:cNvSpPr>
            <a:spLocks noGrp="1"/>
          </p:cNvSpPr>
          <p:nvPr>
            <p:ph type="sldNum" sz="quarter" idx="12"/>
          </p:nvPr>
        </p:nvSpPr>
        <p:spPr/>
        <p:txBody>
          <a:bodyPr/>
          <a:lstStyle/>
          <a:p>
            <a:fld id="{B45A6C13-4A59-40A8-9086-2932A40B0A49}" type="slidenum">
              <a:rPr lang="en-CY" smtClean="0"/>
              <a:t>‹#›</a:t>
            </a:fld>
            <a:endParaRPr lang="en-CY"/>
          </a:p>
        </p:txBody>
      </p:sp>
    </p:spTree>
    <p:extLst>
      <p:ext uri="{BB962C8B-B14F-4D97-AF65-F5344CB8AC3E}">
        <p14:creationId xmlns:p14="http://schemas.microsoft.com/office/powerpoint/2010/main" val="21308036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67E1C4-C175-9797-16DC-4E6900FA44B1}"/>
              </a:ext>
            </a:extLst>
          </p:cNvPr>
          <p:cNvSpPr>
            <a:spLocks noGrp="1"/>
          </p:cNvSpPr>
          <p:nvPr>
            <p:ph type="title"/>
          </p:nvPr>
        </p:nvSpPr>
        <p:spPr/>
        <p:txBody>
          <a:bodyPr/>
          <a:lstStyle/>
          <a:p>
            <a:r>
              <a:rPr lang="en-US"/>
              <a:t>Click to edit Master title style</a:t>
            </a:r>
            <a:endParaRPr lang="en-CY"/>
          </a:p>
        </p:txBody>
      </p:sp>
      <p:sp>
        <p:nvSpPr>
          <p:cNvPr id="3" name="Content Placeholder 2">
            <a:extLst>
              <a:ext uri="{FF2B5EF4-FFF2-40B4-BE49-F238E27FC236}">
                <a16:creationId xmlns:a16="http://schemas.microsoft.com/office/drawing/2014/main" id="{C8F9AA6C-E73D-5FF0-6749-AC7E4CD3596F}"/>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Y"/>
          </a:p>
        </p:txBody>
      </p:sp>
      <p:sp>
        <p:nvSpPr>
          <p:cNvPr id="4" name="Date Placeholder 3">
            <a:extLst>
              <a:ext uri="{FF2B5EF4-FFF2-40B4-BE49-F238E27FC236}">
                <a16:creationId xmlns:a16="http://schemas.microsoft.com/office/drawing/2014/main" id="{4CB9EE6A-5AEC-5AEF-AE6A-4CE8C890BD4F}"/>
              </a:ext>
            </a:extLst>
          </p:cNvPr>
          <p:cNvSpPr>
            <a:spLocks noGrp="1"/>
          </p:cNvSpPr>
          <p:nvPr>
            <p:ph type="dt" sz="half" idx="10"/>
          </p:nvPr>
        </p:nvSpPr>
        <p:spPr/>
        <p:txBody>
          <a:bodyPr/>
          <a:lstStyle/>
          <a:p>
            <a:fld id="{257E9739-C1B3-4FDB-8213-5F383A2AA57E}" type="datetimeFigureOut">
              <a:rPr lang="en-CY" smtClean="0"/>
              <a:t>30/01/2025</a:t>
            </a:fld>
            <a:endParaRPr lang="en-CY"/>
          </a:p>
        </p:txBody>
      </p:sp>
      <p:sp>
        <p:nvSpPr>
          <p:cNvPr id="5" name="Footer Placeholder 4">
            <a:extLst>
              <a:ext uri="{FF2B5EF4-FFF2-40B4-BE49-F238E27FC236}">
                <a16:creationId xmlns:a16="http://schemas.microsoft.com/office/drawing/2014/main" id="{DB19CE78-D301-44C0-6581-542EA18B2538}"/>
              </a:ext>
            </a:extLst>
          </p:cNvPr>
          <p:cNvSpPr>
            <a:spLocks noGrp="1"/>
          </p:cNvSpPr>
          <p:nvPr>
            <p:ph type="ftr" sz="quarter" idx="11"/>
          </p:nvPr>
        </p:nvSpPr>
        <p:spPr/>
        <p:txBody>
          <a:bodyPr/>
          <a:lstStyle/>
          <a:p>
            <a:endParaRPr lang="en-CY"/>
          </a:p>
        </p:txBody>
      </p:sp>
      <p:sp>
        <p:nvSpPr>
          <p:cNvPr id="6" name="Slide Number Placeholder 5">
            <a:extLst>
              <a:ext uri="{FF2B5EF4-FFF2-40B4-BE49-F238E27FC236}">
                <a16:creationId xmlns:a16="http://schemas.microsoft.com/office/drawing/2014/main" id="{88DF2D52-DB61-61E3-EF2D-4E1713A688C4}"/>
              </a:ext>
            </a:extLst>
          </p:cNvPr>
          <p:cNvSpPr>
            <a:spLocks noGrp="1"/>
          </p:cNvSpPr>
          <p:nvPr>
            <p:ph type="sldNum" sz="quarter" idx="12"/>
          </p:nvPr>
        </p:nvSpPr>
        <p:spPr/>
        <p:txBody>
          <a:bodyPr/>
          <a:lstStyle/>
          <a:p>
            <a:fld id="{B45A6C13-4A59-40A8-9086-2932A40B0A49}" type="slidenum">
              <a:rPr lang="en-CY" smtClean="0"/>
              <a:t>‹#›</a:t>
            </a:fld>
            <a:endParaRPr lang="en-CY"/>
          </a:p>
        </p:txBody>
      </p:sp>
    </p:spTree>
    <p:extLst>
      <p:ext uri="{BB962C8B-B14F-4D97-AF65-F5344CB8AC3E}">
        <p14:creationId xmlns:p14="http://schemas.microsoft.com/office/powerpoint/2010/main" val="6008650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F54C88-B34F-51FF-2187-E98A7488A7CE}"/>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CY"/>
          </a:p>
        </p:txBody>
      </p:sp>
      <p:sp>
        <p:nvSpPr>
          <p:cNvPr id="3" name="Text Placeholder 2">
            <a:extLst>
              <a:ext uri="{FF2B5EF4-FFF2-40B4-BE49-F238E27FC236}">
                <a16:creationId xmlns:a16="http://schemas.microsoft.com/office/drawing/2014/main" id="{257BBB1F-45C4-76E4-4B4F-3D7D5D638289}"/>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EB090E71-3156-BE4E-CBD3-EE38C5F7C158}"/>
              </a:ext>
            </a:extLst>
          </p:cNvPr>
          <p:cNvSpPr>
            <a:spLocks noGrp="1"/>
          </p:cNvSpPr>
          <p:nvPr>
            <p:ph type="dt" sz="half" idx="10"/>
          </p:nvPr>
        </p:nvSpPr>
        <p:spPr/>
        <p:txBody>
          <a:bodyPr/>
          <a:lstStyle/>
          <a:p>
            <a:fld id="{257E9739-C1B3-4FDB-8213-5F383A2AA57E}" type="datetimeFigureOut">
              <a:rPr lang="en-CY" smtClean="0"/>
              <a:t>30/01/2025</a:t>
            </a:fld>
            <a:endParaRPr lang="en-CY"/>
          </a:p>
        </p:txBody>
      </p:sp>
      <p:sp>
        <p:nvSpPr>
          <p:cNvPr id="5" name="Footer Placeholder 4">
            <a:extLst>
              <a:ext uri="{FF2B5EF4-FFF2-40B4-BE49-F238E27FC236}">
                <a16:creationId xmlns:a16="http://schemas.microsoft.com/office/drawing/2014/main" id="{053FD8AD-3C53-7AA1-06AD-7E2CE72E9B26}"/>
              </a:ext>
            </a:extLst>
          </p:cNvPr>
          <p:cNvSpPr>
            <a:spLocks noGrp="1"/>
          </p:cNvSpPr>
          <p:nvPr>
            <p:ph type="ftr" sz="quarter" idx="11"/>
          </p:nvPr>
        </p:nvSpPr>
        <p:spPr/>
        <p:txBody>
          <a:bodyPr/>
          <a:lstStyle/>
          <a:p>
            <a:endParaRPr lang="en-CY"/>
          </a:p>
        </p:txBody>
      </p:sp>
      <p:sp>
        <p:nvSpPr>
          <p:cNvPr id="6" name="Slide Number Placeholder 5">
            <a:extLst>
              <a:ext uri="{FF2B5EF4-FFF2-40B4-BE49-F238E27FC236}">
                <a16:creationId xmlns:a16="http://schemas.microsoft.com/office/drawing/2014/main" id="{B8A8DC31-F0D6-FB04-CA7D-774EEDA006E5}"/>
              </a:ext>
            </a:extLst>
          </p:cNvPr>
          <p:cNvSpPr>
            <a:spLocks noGrp="1"/>
          </p:cNvSpPr>
          <p:nvPr>
            <p:ph type="sldNum" sz="quarter" idx="12"/>
          </p:nvPr>
        </p:nvSpPr>
        <p:spPr/>
        <p:txBody>
          <a:bodyPr/>
          <a:lstStyle/>
          <a:p>
            <a:fld id="{B45A6C13-4A59-40A8-9086-2932A40B0A49}" type="slidenum">
              <a:rPr lang="en-CY" smtClean="0"/>
              <a:t>‹#›</a:t>
            </a:fld>
            <a:endParaRPr lang="en-CY"/>
          </a:p>
        </p:txBody>
      </p:sp>
    </p:spTree>
    <p:extLst>
      <p:ext uri="{BB962C8B-B14F-4D97-AF65-F5344CB8AC3E}">
        <p14:creationId xmlns:p14="http://schemas.microsoft.com/office/powerpoint/2010/main" val="22140230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47BFCF-1A6D-2482-DBD2-0BE8856B005E}"/>
              </a:ext>
            </a:extLst>
          </p:cNvPr>
          <p:cNvSpPr>
            <a:spLocks noGrp="1"/>
          </p:cNvSpPr>
          <p:nvPr>
            <p:ph type="title"/>
          </p:nvPr>
        </p:nvSpPr>
        <p:spPr/>
        <p:txBody>
          <a:bodyPr/>
          <a:lstStyle/>
          <a:p>
            <a:r>
              <a:rPr lang="en-US"/>
              <a:t>Click to edit Master title style</a:t>
            </a:r>
            <a:endParaRPr lang="en-CY"/>
          </a:p>
        </p:txBody>
      </p:sp>
      <p:sp>
        <p:nvSpPr>
          <p:cNvPr id="3" name="Content Placeholder 2">
            <a:extLst>
              <a:ext uri="{FF2B5EF4-FFF2-40B4-BE49-F238E27FC236}">
                <a16:creationId xmlns:a16="http://schemas.microsoft.com/office/drawing/2014/main" id="{9ADD4CAE-96C6-C7DF-4CD6-29F4593079E9}"/>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Y"/>
          </a:p>
        </p:txBody>
      </p:sp>
      <p:sp>
        <p:nvSpPr>
          <p:cNvPr id="4" name="Content Placeholder 3">
            <a:extLst>
              <a:ext uri="{FF2B5EF4-FFF2-40B4-BE49-F238E27FC236}">
                <a16:creationId xmlns:a16="http://schemas.microsoft.com/office/drawing/2014/main" id="{75E64B2F-9254-F6E4-F17E-B3CE0C7B098D}"/>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Y"/>
          </a:p>
        </p:txBody>
      </p:sp>
      <p:sp>
        <p:nvSpPr>
          <p:cNvPr id="5" name="Date Placeholder 4">
            <a:extLst>
              <a:ext uri="{FF2B5EF4-FFF2-40B4-BE49-F238E27FC236}">
                <a16:creationId xmlns:a16="http://schemas.microsoft.com/office/drawing/2014/main" id="{D976E21F-914C-83F5-8182-93A4D12C7750}"/>
              </a:ext>
            </a:extLst>
          </p:cNvPr>
          <p:cNvSpPr>
            <a:spLocks noGrp="1"/>
          </p:cNvSpPr>
          <p:nvPr>
            <p:ph type="dt" sz="half" idx="10"/>
          </p:nvPr>
        </p:nvSpPr>
        <p:spPr/>
        <p:txBody>
          <a:bodyPr/>
          <a:lstStyle/>
          <a:p>
            <a:fld id="{257E9739-C1B3-4FDB-8213-5F383A2AA57E}" type="datetimeFigureOut">
              <a:rPr lang="en-CY" smtClean="0"/>
              <a:t>30/01/2025</a:t>
            </a:fld>
            <a:endParaRPr lang="en-CY"/>
          </a:p>
        </p:txBody>
      </p:sp>
      <p:sp>
        <p:nvSpPr>
          <p:cNvPr id="6" name="Footer Placeholder 5">
            <a:extLst>
              <a:ext uri="{FF2B5EF4-FFF2-40B4-BE49-F238E27FC236}">
                <a16:creationId xmlns:a16="http://schemas.microsoft.com/office/drawing/2014/main" id="{EEAD7ED4-F77E-8E4C-D4B4-81DFA59C6B18}"/>
              </a:ext>
            </a:extLst>
          </p:cNvPr>
          <p:cNvSpPr>
            <a:spLocks noGrp="1"/>
          </p:cNvSpPr>
          <p:nvPr>
            <p:ph type="ftr" sz="quarter" idx="11"/>
          </p:nvPr>
        </p:nvSpPr>
        <p:spPr/>
        <p:txBody>
          <a:bodyPr/>
          <a:lstStyle/>
          <a:p>
            <a:endParaRPr lang="en-CY"/>
          </a:p>
        </p:txBody>
      </p:sp>
      <p:sp>
        <p:nvSpPr>
          <p:cNvPr id="7" name="Slide Number Placeholder 6">
            <a:extLst>
              <a:ext uri="{FF2B5EF4-FFF2-40B4-BE49-F238E27FC236}">
                <a16:creationId xmlns:a16="http://schemas.microsoft.com/office/drawing/2014/main" id="{6D4D4F21-9955-9C51-039F-43B898A9EDA9}"/>
              </a:ext>
            </a:extLst>
          </p:cNvPr>
          <p:cNvSpPr>
            <a:spLocks noGrp="1"/>
          </p:cNvSpPr>
          <p:nvPr>
            <p:ph type="sldNum" sz="quarter" idx="12"/>
          </p:nvPr>
        </p:nvSpPr>
        <p:spPr/>
        <p:txBody>
          <a:bodyPr/>
          <a:lstStyle/>
          <a:p>
            <a:fld id="{B45A6C13-4A59-40A8-9086-2932A40B0A49}" type="slidenum">
              <a:rPr lang="en-CY" smtClean="0"/>
              <a:t>‹#›</a:t>
            </a:fld>
            <a:endParaRPr lang="en-CY"/>
          </a:p>
        </p:txBody>
      </p:sp>
    </p:spTree>
    <p:extLst>
      <p:ext uri="{BB962C8B-B14F-4D97-AF65-F5344CB8AC3E}">
        <p14:creationId xmlns:p14="http://schemas.microsoft.com/office/powerpoint/2010/main" val="41096612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1ABE94-D018-AB6E-1720-54B6A9D584EA}"/>
              </a:ext>
            </a:extLst>
          </p:cNvPr>
          <p:cNvSpPr>
            <a:spLocks noGrp="1"/>
          </p:cNvSpPr>
          <p:nvPr>
            <p:ph type="title"/>
          </p:nvPr>
        </p:nvSpPr>
        <p:spPr>
          <a:xfrm>
            <a:off x="839788" y="365125"/>
            <a:ext cx="10515600" cy="1325563"/>
          </a:xfrm>
        </p:spPr>
        <p:txBody>
          <a:bodyPr/>
          <a:lstStyle/>
          <a:p>
            <a:r>
              <a:rPr lang="en-US"/>
              <a:t>Click to edit Master title style</a:t>
            </a:r>
            <a:endParaRPr lang="en-CY"/>
          </a:p>
        </p:txBody>
      </p:sp>
      <p:sp>
        <p:nvSpPr>
          <p:cNvPr id="3" name="Text Placeholder 2">
            <a:extLst>
              <a:ext uri="{FF2B5EF4-FFF2-40B4-BE49-F238E27FC236}">
                <a16:creationId xmlns:a16="http://schemas.microsoft.com/office/drawing/2014/main" id="{4CB2406D-0D67-E663-5BD1-66EAD32328D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3E8475A1-56E1-CC63-D9D7-AAC9018D9DB6}"/>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Y"/>
          </a:p>
        </p:txBody>
      </p:sp>
      <p:sp>
        <p:nvSpPr>
          <p:cNvPr id="5" name="Text Placeholder 4">
            <a:extLst>
              <a:ext uri="{FF2B5EF4-FFF2-40B4-BE49-F238E27FC236}">
                <a16:creationId xmlns:a16="http://schemas.microsoft.com/office/drawing/2014/main" id="{70ED4D73-79CB-9FBC-4904-021CA99CCB8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C0035AA0-1E87-56FD-6446-8E413CA758EF}"/>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Y"/>
          </a:p>
        </p:txBody>
      </p:sp>
      <p:sp>
        <p:nvSpPr>
          <p:cNvPr id="7" name="Date Placeholder 6">
            <a:extLst>
              <a:ext uri="{FF2B5EF4-FFF2-40B4-BE49-F238E27FC236}">
                <a16:creationId xmlns:a16="http://schemas.microsoft.com/office/drawing/2014/main" id="{94A51DE2-CD5B-F092-E4CB-4F4858E4E95F}"/>
              </a:ext>
            </a:extLst>
          </p:cNvPr>
          <p:cNvSpPr>
            <a:spLocks noGrp="1"/>
          </p:cNvSpPr>
          <p:nvPr>
            <p:ph type="dt" sz="half" idx="10"/>
          </p:nvPr>
        </p:nvSpPr>
        <p:spPr/>
        <p:txBody>
          <a:bodyPr/>
          <a:lstStyle/>
          <a:p>
            <a:fld id="{257E9739-C1B3-4FDB-8213-5F383A2AA57E}" type="datetimeFigureOut">
              <a:rPr lang="en-CY" smtClean="0"/>
              <a:t>30/01/2025</a:t>
            </a:fld>
            <a:endParaRPr lang="en-CY"/>
          </a:p>
        </p:txBody>
      </p:sp>
      <p:sp>
        <p:nvSpPr>
          <p:cNvPr id="8" name="Footer Placeholder 7">
            <a:extLst>
              <a:ext uri="{FF2B5EF4-FFF2-40B4-BE49-F238E27FC236}">
                <a16:creationId xmlns:a16="http://schemas.microsoft.com/office/drawing/2014/main" id="{21DE5164-C724-3042-FB8E-7EE3BED51D29}"/>
              </a:ext>
            </a:extLst>
          </p:cNvPr>
          <p:cNvSpPr>
            <a:spLocks noGrp="1"/>
          </p:cNvSpPr>
          <p:nvPr>
            <p:ph type="ftr" sz="quarter" idx="11"/>
          </p:nvPr>
        </p:nvSpPr>
        <p:spPr/>
        <p:txBody>
          <a:bodyPr/>
          <a:lstStyle/>
          <a:p>
            <a:endParaRPr lang="en-CY"/>
          </a:p>
        </p:txBody>
      </p:sp>
      <p:sp>
        <p:nvSpPr>
          <p:cNvPr id="9" name="Slide Number Placeholder 8">
            <a:extLst>
              <a:ext uri="{FF2B5EF4-FFF2-40B4-BE49-F238E27FC236}">
                <a16:creationId xmlns:a16="http://schemas.microsoft.com/office/drawing/2014/main" id="{1CB40569-FD46-AB7B-4041-8E3B19A7FA64}"/>
              </a:ext>
            </a:extLst>
          </p:cNvPr>
          <p:cNvSpPr>
            <a:spLocks noGrp="1"/>
          </p:cNvSpPr>
          <p:nvPr>
            <p:ph type="sldNum" sz="quarter" idx="12"/>
          </p:nvPr>
        </p:nvSpPr>
        <p:spPr/>
        <p:txBody>
          <a:bodyPr/>
          <a:lstStyle/>
          <a:p>
            <a:fld id="{B45A6C13-4A59-40A8-9086-2932A40B0A49}" type="slidenum">
              <a:rPr lang="en-CY" smtClean="0"/>
              <a:t>‹#›</a:t>
            </a:fld>
            <a:endParaRPr lang="en-CY"/>
          </a:p>
        </p:txBody>
      </p:sp>
    </p:spTree>
    <p:extLst>
      <p:ext uri="{BB962C8B-B14F-4D97-AF65-F5344CB8AC3E}">
        <p14:creationId xmlns:p14="http://schemas.microsoft.com/office/powerpoint/2010/main" val="41497831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A43163-ABE4-D56C-D60D-21BEF5DA6F94}"/>
              </a:ext>
            </a:extLst>
          </p:cNvPr>
          <p:cNvSpPr>
            <a:spLocks noGrp="1"/>
          </p:cNvSpPr>
          <p:nvPr>
            <p:ph type="title"/>
          </p:nvPr>
        </p:nvSpPr>
        <p:spPr/>
        <p:txBody>
          <a:bodyPr/>
          <a:lstStyle/>
          <a:p>
            <a:r>
              <a:rPr lang="en-US"/>
              <a:t>Click to edit Master title style</a:t>
            </a:r>
            <a:endParaRPr lang="en-CY"/>
          </a:p>
        </p:txBody>
      </p:sp>
      <p:sp>
        <p:nvSpPr>
          <p:cNvPr id="3" name="Date Placeholder 2">
            <a:extLst>
              <a:ext uri="{FF2B5EF4-FFF2-40B4-BE49-F238E27FC236}">
                <a16:creationId xmlns:a16="http://schemas.microsoft.com/office/drawing/2014/main" id="{43E85142-F240-9874-9E55-9CC8F7E37383}"/>
              </a:ext>
            </a:extLst>
          </p:cNvPr>
          <p:cNvSpPr>
            <a:spLocks noGrp="1"/>
          </p:cNvSpPr>
          <p:nvPr>
            <p:ph type="dt" sz="half" idx="10"/>
          </p:nvPr>
        </p:nvSpPr>
        <p:spPr/>
        <p:txBody>
          <a:bodyPr/>
          <a:lstStyle/>
          <a:p>
            <a:fld id="{257E9739-C1B3-4FDB-8213-5F383A2AA57E}" type="datetimeFigureOut">
              <a:rPr lang="en-CY" smtClean="0"/>
              <a:t>30/01/2025</a:t>
            </a:fld>
            <a:endParaRPr lang="en-CY"/>
          </a:p>
        </p:txBody>
      </p:sp>
      <p:sp>
        <p:nvSpPr>
          <p:cNvPr id="4" name="Footer Placeholder 3">
            <a:extLst>
              <a:ext uri="{FF2B5EF4-FFF2-40B4-BE49-F238E27FC236}">
                <a16:creationId xmlns:a16="http://schemas.microsoft.com/office/drawing/2014/main" id="{8434DABE-EF22-2FDB-E66F-89F7A249193A}"/>
              </a:ext>
            </a:extLst>
          </p:cNvPr>
          <p:cNvSpPr>
            <a:spLocks noGrp="1"/>
          </p:cNvSpPr>
          <p:nvPr>
            <p:ph type="ftr" sz="quarter" idx="11"/>
          </p:nvPr>
        </p:nvSpPr>
        <p:spPr/>
        <p:txBody>
          <a:bodyPr/>
          <a:lstStyle/>
          <a:p>
            <a:endParaRPr lang="en-CY"/>
          </a:p>
        </p:txBody>
      </p:sp>
      <p:sp>
        <p:nvSpPr>
          <p:cNvPr id="5" name="Slide Number Placeholder 4">
            <a:extLst>
              <a:ext uri="{FF2B5EF4-FFF2-40B4-BE49-F238E27FC236}">
                <a16:creationId xmlns:a16="http://schemas.microsoft.com/office/drawing/2014/main" id="{60B6F0B5-584A-F81C-F4A7-B386A21F3025}"/>
              </a:ext>
            </a:extLst>
          </p:cNvPr>
          <p:cNvSpPr>
            <a:spLocks noGrp="1"/>
          </p:cNvSpPr>
          <p:nvPr>
            <p:ph type="sldNum" sz="quarter" idx="12"/>
          </p:nvPr>
        </p:nvSpPr>
        <p:spPr/>
        <p:txBody>
          <a:bodyPr/>
          <a:lstStyle/>
          <a:p>
            <a:fld id="{B45A6C13-4A59-40A8-9086-2932A40B0A49}" type="slidenum">
              <a:rPr lang="en-CY" smtClean="0"/>
              <a:t>‹#›</a:t>
            </a:fld>
            <a:endParaRPr lang="en-CY"/>
          </a:p>
        </p:txBody>
      </p:sp>
    </p:spTree>
    <p:extLst>
      <p:ext uri="{BB962C8B-B14F-4D97-AF65-F5344CB8AC3E}">
        <p14:creationId xmlns:p14="http://schemas.microsoft.com/office/powerpoint/2010/main" val="181111963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CF303FA-55B6-A09B-9606-69E066DAF729}"/>
              </a:ext>
            </a:extLst>
          </p:cNvPr>
          <p:cNvSpPr>
            <a:spLocks noGrp="1"/>
          </p:cNvSpPr>
          <p:nvPr>
            <p:ph type="dt" sz="half" idx="10"/>
          </p:nvPr>
        </p:nvSpPr>
        <p:spPr/>
        <p:txBody>
          <a:bodyPr/>
          <a:lstStyle/>
          <a:p>
            <a:fld id="{257E9739-C1B3-4FDB-8213-5F383A2AA57E}" type="datetimeFigureOut">
              <a:rPr lang="en-CY" smtClean="0"/>
              <a:t>30/01/2025</a:t>
            </a:fld>
            <a:endParaRPr lang="en-CY"/>
          </a:p>
        </p:txBody>
      </p:sp>
      <p:sp>
        <p:nvSpPr>
          <p:cNvPr id="3" name="Footer Placeholder 2">
            <a:extLst>
              <a:ext uri="{FF2B5EF4-FFF2-40B4-BE49-F238E27FC236}">
                <a16:creationId xmlns:a16="http://schemas.microsoft.com/office/drawing/2014/main" id="{A119EC19-C238-F4B5-11DA-B03C3F9C7E26}"/>
              </a:ext>
            </a:extLst>
          </p:cNvPr>
          <p:cNvSpPr>
            <a:spLocks noGrp="1"/>
          </p:cNvSpPr>
          <p:nvPr>
            <p:ph type="ftr" sz="quarter" idx="11"/>
          </p:nvPr>
        </p:nvSpPr>
        <p:spPr/>
        <p:txBody>
          <a:bodyPr/>
          <a:lstStyle/>
          <a:p>
            <a:endParaRPr lang="en-CY"/>
          </a:p>
        </p:txBody>
      </p:sp>
      <p:sp>
        <p:nvSpPr>
          <p:cNvPr id="4" name="Slide Number Placeholder 3">
            <a:extLst>
              <a:ext uri="{FF2B5EF4-FFF2-40B4-BE49-F238E27FC236}">
                <a16:creationId xmlns:a16="http://schemas.microsoft.com/office/drawing/2014/main" id="{894F504C-5C32-8991-75D1-1B0F254C8189}"/>
              </a:ext>
            </a:extLst>
          </p:cNvPr>
          <p:cNvSpPr>
            <a:spLocks noGrp="1"/>
          </p:cNvSpPr>
          <p:nvPr>
            <p:ph type="sldNum" sz="quarter" idx="12"/>
          </p:nvPr>
        </p:nvSpPr>
        <p:spPr/>
        <p:txBody>
          <a:bodyPr/>
          <a:lstStyle/>
          <a:p>
            <a:fld id="{B45A6C13-4A59-40A8-9086-2932A40B0A49}" type="slidenum">
              <a:rPr lang="en-CY" smtClean="0"/>
              <a:t>‹#›</a:t>
            </a:fld>
            <a:endParaRPr lang="en-CY"/>
          </a:p>
        </p:txBody>
      </p:sp>
    </p:spTree>
    <p:extLst>
      <p:ext uri="{BB962C8B-B14F-4D97-AF65-F5344CB8AC3E}">
        <p14:creationId xmlns:p14="http://schemas.microsoft.com/office/powerpoint/2010/main" val="41006302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45582C-2317-86AD-05E4-4F423398F00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CY"/>
          </a:p>
        </p:txBody>
      </p:sp>
      <p:sp>
        <p:nvSpPr>
          <p:cNvPr id="3" name="Content Placeholder 2">
            <a:extLst>
              <a:ext uri="{FF2B5EF4-FFF2-40B4-BE49-F238E27FC236}">
                <a16:creationId xmlns:a16="http://schemas.microsoft.com/office/drawing/2014/main" id="{7203E600-08DC-EA17-0135-E580A427EE1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Y"/>
          </a:p>
        </p:txBody>
      </p:sp>
      <p:sp>
        <p:nvSpPr>
          <p:cNvPr id="4" name="Text Placeholder 3">
            <a:extLst>
              <a:ext uri="{FF2B5EF4-FFF2-40B4-BE49-F238E27FC236}">
                <a16:creationId xmlns:a16="http://schemas.microsoft.com/office/drawing/2014/main" id="{0AACAA79-EEC9-9F5E-2CA9-58DFD79CB96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1949232-FF5C-9178-9004-0C77A732B8D0}"/>
              </a:ext>
            </a:extLst>
          </p:cNvPr>
          <p:cNvSpPr>
            <a:spLocks noGrp="1"/>
          </p:cNvSpPr>
          <p:nvPr>
            <p:ph type="dt" sz="half" idx="10"/>
          </p:nvPr>
        </p:nvSpPr>
        <p:spPr/>
        <p:txBody>
          <a:bodyPr/>
          <a:lstStyle/>
          <a:p>
            <a:fld id="{257E9739-C1B3-4FDB-8213-5F383A2AA57E}" type="datetimeFigureOut">
              <a:rPr lang="en-CY" smtClean="0"/>
              <a:t>30/01/2025</a:t>
            </a:fld>
            <a:endParaRPr lang="en-CY"/>
          </a:p>
        </p:txBody>
      </p:sp>
      <p:sp>
        <p:nvSpPr>
          <p:cNvPr id="6" name="Footer Placeholder 5">
            <a:extLst>
              <a:ext uri="{FF2B5EF4-FFF2-40B4-BE49-F238E27FC236}">
                <a16:creationId xmlns:a16="http://schemas.microsoft.com/office/drawing/2014/main" id="{3268902C-9BC4-626A-5A8D-E5C92A3DC5B9}"/>
              </a:ext>
            </a:extLst>
          </p:cNvPr>
          <p:cNvSpPr>
            <a:spLocks noGrp="1"/>
          </p:cNvSpPr>
          <p:nvPr>
            <p:ph type="ftr" sz="quarter" idx="11"/>
          </p:nvPr>
        </p:nvSpPr>
        <p:spPr/>
        <p:txBody>
          <a:bodyPr/>
          <a:lstStyle/>
          <a:p>
            <a:endParaRPr lang="en-CY"/>
          </a:p>
        </p:txBody>
      </p:sp>
      <p:sp>
        <p:nvSpPr>
          <p:cNvPr id="7" name="Slide Number Placeholder 6">
            <a:extLst>
              <a:ext uri="{FF2B5EF4-FFF2-40B4-BE49-F238E27FC236}">
                <a16:creationId xmlns:a16="http://schemas.microsoft.com/office/drawing/2014/main" id="{C8269031-004F-6D7D-6944-54E8D4E756E3}"/>
              </a:ext>
            </a:extLst>
          </p:cNvPr>
          <p:cNvSpPr>
            <a:spLocks noGrp="1"/>
          </p:cNvSpPr>
          <p:nvPr>
            <p:ph type="sldNum" sz="quarter" idx="12"/>
          </p:nvPr>
        </p:nvSpPr>
        <p:spPr/>
        <p:txBody>
          <a:bodyPr/>
          <a:lstStyle/>
          <a:p>
            <a:fld id="{B45A6C13-4A59-40A8-9086-2932A40B0A49}" type="slidenum">
              <a:rPr lang="en-CY" smtClean="0"/>
              <a:t>‹#›</a:t>
            </a:fld>
            <a:endParaRPr lang="en-CY"/>
          </a:p>
        </p:txBody>
      </p:sp>
    </p:spTree>
    <p:extLst>
      <p:ext uri="{BB962C8B-B14F-4D97-AF65-F5344CB8AC3E}">
        <p14:creationId xmlns:p14="http://schemas.microsoft.com/office/powerpoint/2010/main" val="61209597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1B971C-7744-2036-1E81-884EDC3468F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CY"/>
          </a:p>
        </p:txBody>
      </p:sp>
      <p:sp>
        <p:nvSpPr>
          <p:cNvPr id="3" name="Picture Placeholder 2">
            <a:extLst>
              <a:ext uri="{FF2B5EF4-FFF2-40B4-BE49-F238E27FC236}">
                <a16:creationId xmlns:a16="http://schemas.microsoft.com/office/drawing/2014/main" id="{C248099F-62A4-4C28-41DF-60222A62118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CY"/>
          </a:p>
        </p:txBody>
      </p:sp>
      <p:sp>
        <p:nvSpPr>
          <p:cNvPr id="4" name="Text Placeholder 3">
            <a:extLst>
              <a:ext uri="{FF2B5EF4-FFF2-40B4-BE49-F238E27FC236}">
                <a16:creationId xmlns:a16="http://schemas.microsoft.com/office/drawing/2014/main" id="{8F301121-1F16-FD81-192F-AC73A974CA9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2C28B09-15F4-9E56-CBF7-5E5CB335001B}"/>
              </a:ext>
            </a:extLst>
          </p:cNvPr>
          <p:cNvSpPr>
            <a:spLocks noGrp="1"/>
          </p:cNvSpPr>
          <p:nvPr>
            <p:ph type="dt" sz="half" idx="10"/>
          </p:nvPr>
        </p:nvSpPr>
        <p:spPr/>
        <p:txBody>
          <a:bodyPr/>
          <a:lstStyle/>
          <a:p>
            <a:fld id="{257E9739-C1B3-4FDB-8213-5F383A2AA57E}" type="datetimeFigureOut">
              <a:rPr lang="en-CY" smtClean="0"/>
              <a:t>30/01/2025</a:t>
            </a:fld>
            <a:endParaRPr lang="en-CY"/>
          </a:p>
        </p:txBody>
      </p:sp>
      <p:sp>
        <p:nvSpPr>
          <p:cNvPr id="6" name="Footer Placeholder 5">
            <a:extLst>
              <a:ext uri="{FF2B5EF4-FFF2-40B4-BE49-F238E27FC236}">
                <a16:creationId xmlns:a16="http://schemas.microsoft.com/office/drawing/2014/main" id="{E90177CB-CDBB-F8EB-FB1E-F0AF56C7ACCC}"/>
              </a:ext>
            </a:extLst>
          </p:cNvPr>
          <p:cNvSpPr>
            <a:spLocks noGrp="1"/>
          </p:cNvSpPr>
          <p:nvPr>
            <p:ph type="ftr" sz="quarter" idx="11"/>
          </p:nvPr>
        </p:nvSpPr>
        <p:spPr/>
        <p:txBody>
          <a:bodyPr/>
          <a:lstStyle/>
          <a:p>
            <a:endParaRPr lang="en-CY"/>
          </a:p>
        </p:txBody>
      </p:sp>
      <p:sp>
        <p:nvSpPr>
          <p:cNvPr id="7" name="Slide Number Placeholder 6">
            <a:extLst>
              <a:ext uri="{FF2B5EF4-FFF2-40B4-BE49-F238E27FC236}">
                <a16:creationId xmlns:a16="http://schemas.microsoft.com/office/drawing/2014/main" id="{4825A2D5-BDC7-8000-47B3-F9E68C397184}"/>
              </a:ext>
            </a:extLst>
          </p:cNvPr>
          <p:cNvSpPr>
            <a:spLocks noGrp="1"/>
          </p:cNvSpPr>
          <p:nvPr>
            <p:ph type="sldNum" sz="quarter" idx="12"/>
          </p:nvPr>
        </p:nvSpPr>
        <p:spPr/>
        <p:txBody>
          <a:bodyPr/>
          <a:lstStyle/>
          <a:p>
            <a:fld id="{B45A6C13-4A59-40A8-9086-2932A40B0A49}" type="slidenum">
              <a:rPr lang="en-CY" smtClean="0"/>
              <a:t>‹#›</a:t>
            </a:fld>
            <a:endParaRPr lang="en-CY"/>
          </a:p>
        </p:txBody>
      </p:sp>
    </p:spTree>
    <p:extLst>
      <p:ext uri="{BB962C8B-B14F-4D97-AF65-F5344CB8AC3E}">
        <p14:creationId xmlns:p14="http://schemas.microsoft.com/office/powerpoint/2010/main" val="129126966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C6A4189-78EA-98FA-B060-2A1BFD2A028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CY"/>
          </a:p>
        </p:txBody>
      </p:sp>
      <p:sp>
        <p:nvSpPr>
          <p:cNvPr id="3" name="Text Placeholder 2">
            <a:extLst>
              <a:ext uri="{FF2B5EF4-FFF2-40B4-BE49-F238E27FC236}">
                <a16:creationId xmlns:a16="http://schemas.microsoft.com/office/drawing/2014/main" id="{DA24113A-A660-407F-2A60-61B3B350CD1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Y"/>
          </a:p>
        </p:txBody>
      </p:sp>
      <p:sp>
        <p:nvSpPr>
          <p:cNvPr id="4" name="Date Placeholder 3">
            <a:extLst>
              <a:ext uri="{FF2B5EF4-FFF2-40B4-BE49-F238E27FC236}">
                <a16:creationId xmlns:a16="http://schemas.microsoft.com/office/drawing/2014/main" id="{FCAF5D6A-DFF6-39D9-8D9B-00B144DFFF5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257E9739-C1B3-4FDB-8213-5F383A2AA57E}" type="datetimeFigureOut">
              <a:rPr lang="en-CY" smtClean="0"/>
              <a:t>30/01/2025</a:t>
            </a:fld>
            <a:endParaRPr lang="en-CY"/>
          </a:p>
        </p:txBody>
      </p:sp>
      <p:sp>
        <p:nvSpPr>
          <p:cNvPr id="5" name="Footer Placeholder 4">
            <a:extLst>
              <a:ext uri="{FF2B5EF4-FFF2-40B4-BE49-F238E27FC236}">
                <a16:creationId xmlns:a16="http://schemas.microsoft.com/office/drawing/2014/main" id="{BAB51671-C1E8-A09F-BF79-75770C05E11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CY"/>
          </a:p>
        </p:txBody>
      </p:sp>
      <p:sp>
        <p:nvSpPr>
          <p:cNvPr id="6" name="Slide Number Placeholder 5">
            <a:extLst>
              <a:ext uri="{FF2B5EF4-FFF2-40B4-BE49-F238E27FC236}">
                <a16:creationId xmlns:a16="http://schemas.microsoft.com/office/drawing/2014/main" id="{E09A5D19-70E1-A094-75E3-C73C6556C86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B45A6C13-4A59-40A8-9086-2932A40B0A49}" type="slidenum">
              <a:rPr lang="en-CY" smtClean="0"/>
              <a:t>‹#›</a:t>
            </a:fld>
            <a:endParaRPr lang="en-CY"/>
          </a:p>
        </p:txBody>
      </p:sp>
    </p:spTree>
    <p:extLst>
      <p:ext uri="{BB962C8B-B14F-4D97-AF65-F5344CB8AC3E}">
        <p14:creationId xmlns:p14="http://schemas.microsoft.com/office/powerpoint/2010/main" val="172297257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CY"/>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 Id="rId6" Type="http://schemas.openxmlformats.org/officeDocument/2006/relationships/image" Target="../media/image10.png"/><Relationship Id="rId5" Type="http://schemas.openxmlformats.org/officeDocument/2006/relationships/image" Target="../media/image9.png"/><Relationship Id="rId4" Type="http://schemas.openxmlformats.org/officeDocument/2006/relationships/image" Target="../media/image8.png"/></Relationships>
</file>

<file path=ppt/slides/_rels/slide4.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2.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31BE4F-4F57-C2B2-70F6-5EE115EE8045}"/>
              </a:ext>
            </a:extLst>
          </p:cNvPr>
          <p:cNvSpPr>
            <a:spLocks noGrp="1"/>
          </p:cNvSpPr>
          <p:nvPr>
            <p:ph type="title"/>
          </p:nvPr>
        </p:nvSpPr>
        <p:spPr/>
        <p:txBody>
          <a:bodyPr/>
          <a:lstStyle/>
          <a:p>
            <a:r>
              <a:rPr lang="en-US" dirty="0"/>
              <a:t>WG3</a:t>
            </a:r>
            <a:endParaRPr lang="en-CY" dirty="0"/>
          </a:p>
        </p:txBody>
      </p:sp>
      <p:sp>
        <p:nvSpPr>
          <p:cNvPr id="3" name="Content Placeholder 2">
            <a:extLst>
              <a:ext uri="{FF2B5EF4-FFF2-40B4-BE49-F238E27FC236}">
                <a16:creationId xmlns:a16="http://schemas.microsoft.com/office/drawing/2014/main" id="{29E6246F-2DE3-06D4-1415-912190868B37}"/>
              </a:ext>
            </a:extLst>
          </p:cNvPr>
          <p:cNvSpPr>
            <a:spLocks noGrp="1"/>
          </p:cNvSpPr>
          <p:nvPr>
            <p:ph idx="1"/>
          </p:nvPr>
        </p:nvSpPr>
        <p:spPr/>
        <p:txBody>
          <a:bodyPr/>
          <a:lstStyle/>
          <a:p>
            <a:endParaRPr lang="en-CY" dirty="0"/>
          </a:p>
        </p:txBody>
      </p:sp>
    </p:spTree>
    <p:extLst>
      <p:ext uri="{BB962C8B-B14F-4D97-AF65-F5344CB8AC3E}">
        <p14:creationId xmlns:p14="http://schemas.microsoft.com/office/powerpoint/2010/main" val="302937388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C856B65A-58C1-6CD4-8743-623B2449C5BF}"/>
              </a:ext>
            </a:extLst>
          </p:cNvPr>
          <p:cNvSpPr txBox="1"/>
          <p:nvPr/>
        </p:nvSpPr>
        <p:spPr>
          <a:xfrm>
            <a:off x="725523" y="180546"/>
            <a:ext cx="11473157" cy="1846659"/>
          </a:xfrm>
          <a:prstGeom prst="rect">
            <a:avLst/>
          </a:prstGeom>
          <a:noFill/>
        </p:spPr>
        <p:txBody>
          <a:bodyPr wrap="square">
            <a:spAutoFit/>
          </a:bodyPr>
          <a:lstStyle/>
          <a:p>
            <a:pPr marL="0" indent="0" algn="just">
              <a:buNone/>
            </a:pPr>
            <a:r>
              <a:rPr lang="en-US" sz="2400" b="1" dirty="0">
                <a:solidFill>
                  <a:schemeClr val="tx2">
                    <a:lumMod val="75000"/>
                    <a:lumOff val="25000"/>
                  </a:schemeClr>
                </a:solidFill>
                <a:latin typeface="Arial" panose="020B0604020202020204" pitchFamily="34" charset="0"/>
                <a:cs typeface="Arial" panose="020B0604020202020204" pitchFamily="34" charset="0"/>
              </a:rPr>
              <a:t>Task 1 - What to prioritize? Important </a:t>
            </a:r>
            <a:r>
              <a:rPr lang="en-US" sz="2400" b="1" u="sng" dirty="0">
                <a:solidFill>
                  <a:schemeClr val="tx2">
                    <a:lumMod val="75000"/>
                    <a:lumOff val="25000"/>
                  </a:schemeClr>
                </a:solidFill>
                <a:latin typeface="Arial" panose="020B0604020202020204" pitchFamily="34" charset="0"/>
                <a:cs typeface="Arial" panose="020B0604020202020204" pitchFamily="34" charset="0"/>
              </a:rPr>
              <a:t>compounds (POPs, heavy metals, CEC)</a:t>
            </a:r>
            <a:endParaRPr lang="en-US" sz="2400" b="1" dirty="0">
              <a:solidFill>
                <a:schemeClr val="tx2">
                  <a:lumMod val="75000"/>
                  <a:lumOff val="25000"/>
                </a:schemeClr>
              </a:solidFill>
              <a:latin typeface="Arial" panose="020B0604020202020204" pitchFamily="34" charset="0"/>
              <a:cs typeface="Arial" panose="020B0604020202020204" pitchFamily="34" charset="0"/>
            </a:endParaRPr>
          </a:p>
          <a:p>
            <a:pPr marL="0" indent="0" algn="just">
              <a:buNone/>
            </a:pPr>
            <a:endParaRPr lang="en-US" sz="1800" dirty="0">
              <a:solidFill>
                <a:schemeClr val="accent1"/>
              </a:solidFill>
              <a:latin typeface="Arial" panose="020B0604020202020204" pitchFamily="34" charset="0"/>
              <a:cs typeface="Arial" panose="020B0604020202020204" pitchFamily="34" charset="0"/>
            </a:endParaRPr>
          </a:p>
          <a:p>
            <a:pPr marL="85725" lvl="1" algn="just"/>
            <a:r>
              <a:rPr lang="en-GB" sz="18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Prioritization strategy based on ecotoxicity and models; exposure; bioactivity; </a:t>
            </a:r>
            <a:r>
              <a:rPr lang="en-US" sz="18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selected groups of water contaminants; persistent and bioaccumulating compounds; removal efficiency</a:t>
            </a:r>
            <a:r>
              <a:rPr lang="en-US" dirty="0">
                <a:solidFill>
                  <a:srgbClr val="000000"/>
                </a:solidFill>
                <a:latin typeface="Arial" panose="020B0604020202020204" pitchFamily="34" charset="0"/>
                <a:ea typeface="Times New Roman" panose="02020603050405020304" pitchFamily="18" charset="0"/>
                <a:cs typeface="Arial" panose="020B0604020202020204" pitchFamily="34" charset="0"/>
              </a:rPr>
              <a:t>;</a:t>
            </a:r>
            <a:r>
              <a:rPr lang="en-US" sz="18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mobility</a:t>
            </a:r>
            <a:r>
              <a:rPr lang="en-US" dirty="0">
                <a:solidFill>
                  <a:srgbClr val="000000"/>
                </a:solidFill>
                <a:latin typeface="Arial" panose="020B0604020202020204" pitchFamily="34" charset="0"/>
                <a:ea typeface="Times New Roman" panose="02020603050405020304" pitchFamily="18" charset="0"/>
                <a:cs typeface="Arial" panose="020B0604020202020204" pitchFamily="34" charset="0"/>
              </a:rPr>
              <a:t>;</a:t>
            </a:r>
            <a:r>
              <a:rPr lang="en-US" sz="18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toxicity potential and frequency of detection.</a:t>
            </a:r>
            <a:endParaRPr lang="en-GB" sz="1800" dirty="0">
              <a:solidFill>
                <a:srgbClr val="000000"/>
              </a:solidFill>
              <a:latin typeface="Arial" panose="020B0604020202020204" pitchFamily="34" charset="0"/>
              <a:ea typeface="Times New Roman" panose="02020603050405020304" pitchFamily="18" charset="0"/>
              <a:cs typeface="Arial" panose="020B0604020202020204" pitchFamily="34" charset="0"/>
            </a:endParaRPr>
          </a:p>
          <a:p>
            <a:pPr lvl="1" algn="just"/>
            <a:endParaRPr lang="en-GB" sz="1800" dirty="0">
              <a:solidFill>
                <a:srgbClr val="000000"/>
              </a:solidFill>
              <a:latin typeface="Arial" panose="020B0604020202020204" pitchFamily="34" charset="0"/>
              <a:ea typeface="Times New Roman" panose="02020603050405020304" pitchFamily="18" charset="0"/>
              <a:cs typeface="Arial" panose="020B0604020202020204" pitchFamily="34" charset="0"/>
            </a:endParaRPr>
          </a:p>
        </p:txBody>
      </p:sp>
      <p:pic>
        <p:nvPicPr>
          <p:cNvPr id="9" name="Picture 8">
            <a:extLst>
              <a:ext uri="{FF2B5EF4-FFF2-40B4-BE49-F238E27FC236}">
                <a16:creationId xmlns:a16="http://schemas.microsoft.com/office/drawing/2014/main" id="{C594202D-6E75-99D8-D352-B323B507A1D4}"/>
              </a:ext>
            </a:extLst>
          </p:cNvPr>
          <p:cNvPicPr>
            <a:picLocks noChangeAspect="1"/>
          </p:cNvPicPr>
          <p:nvPr/>
        </p:nvPicPr>
        <p:blipFill>
          <a:blip r:embed="rId2"/>
          <a:stretch>
            <a:fillRect/>
          </a:stretch>
        </p:blipFill>
        <p:spPr>
          <a:xfrm>
            <a:off x="424059" y="1786260"/>
            <a:ext cx="5046566" cy="1347914"/>
          </a:xfrm>
          <a:prstGeom prst="rect">
            <a:avLst/>
          </a:prstGeom>
        </p:spPr>
      </p:pic>
      <p:pic>
        <p:nvPicPr>
          <p:cNvPr id="1026" name="Picture 2" descr="Number 1 Clip Art at Clker.com - vector ...">
            <a:extLst>
              <a:ext uri="{FF2B5EF4-FFF2-40B4-BE49-F238E27FC236}">
                <a16:creationId xmlns:a16="http://schemas.microsoft.com/office/drawing/2014/main" id="{01ED5463-99A3-A468-A8A3-3D2BB64CD4F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054" y="842657"/>
            <a:ext cx="933392" cy="802254"/>
          </a:xfrm>
          <a:prstGeom prst="rect">
            <a:avLst/>
          </a:prstGeom>
          <a:noFill/>
          <a:extLst>
            <a:ext uri="{909E8E84-426E-40DD-AFC4-6F175D3DCCD1}">
              <a14:hiddenFill xmlns:a14="http://schemas.microsoft.com/office/drawing/2010/main">
                <a:solidFill>
                  <a:srgbClr val="FFFFFF"/>
                </a:solidFill>
              </a14:hiddenFill>
            </a:ext>
          </a:extLst>
        </p:spPr>
      </p:pic>
      <p:pic>
        <p:nvPicPr>
          <p:cNvPr id="12" name="Picture 11">
            <a:extLst>
              <a:ext uri="{FF2B5EF4-FFF2-40B4-BE49-F238E27FC236}">
                <a16:creationId xmlns:a16="http://schemas.microsoft.com/office/drawing/2014/main" id="{CD8BCA22-24A4-3FE3-9390-7C2CB60D67A2}"/>
              </a:ext>
            </a:extLst>
          </p:cNvPr>
          <p:cNvPicPr>
            <a:picLocks noChangeAspect="1"/>
          </p:cNvPicPr>
          <p:nvPr/>
        </p:nvPicPr>
        <p:blipFill>
          <a:blip r:embed="rId4"/>
          <a:stretch>
            <a:fillRect/>
          </a:stretch>
        </p:blipFill>
        <p:spPr>
          <a:xfrm>
            <a:off x="129459" y="3953436"/>
            <a:ext cx="3972165" cy="1460917"/>
          </a:xfrm>
          <a:prstGeom prst="rect">
            <a:avLst/>
          </a:prstGeom>
        </p:spPr>
      </p:pic>
      <p:sp>
        <p:nvSpPr>
          <p:cNvPr id="13" name="TextBox 12">
            <a:extLst>
              <a:ext uri="{FF2B5EF4-FFF2-40B4-BE49-F238E27FC236}">
                <a16:creationId xmlns:a16="http://schemas.microsoft.com/office/drawing/2014/main" id="{E0BF7E8F-D630-BFA7-8D21-0A5A3927B222}"/>
              </a:ext>
            </a:extLst>
          </p:cNvPr>
          <p:cNvSpPr txBox="1"/>
          <p:nvPr/>
        </p:nvSpPr>
        <p:spPr>
          <a:xfrm>
            <a:off x="129459" y="5569457"/>
            <a:ext cx="5317730" cy="1200329"/>
          </a:xfrm>
          <a:prstGeom prst="rect">
            <a:avLst/>
          </a:prstGeom>
        </p:spPr>
        <p:style>
          <a:lnRef idx="2">
            <a:schemeClr val="accent1"/>
          </a:lnRef>
          <a:fillRef idx="1">
            <a:schemeClr val="lt1"/>
          </a:fillRef>
          <a:effectRef idx="0">
            <a:schemeClr val="accent1"/>
          </a:effectRef>
          <a:fontRef idx="minor">
            <a:schemeClr val="dk1"/>
          </a:fontRef>
        </p:style>
        <p:txBody>
          <a:bodyPr wrap="square">
            <a:spAutoFit/>
          </a:bodyPr>
          <a:lstStyle/>
          <a:p>
            <a:pPr algn="just"/>
            <a:r>
              <a:rPr lang="en-US" sz="1200" dirty="0">
                <a:latin typeface="Arial" panose="020B0604020202020204" pitchFamily="34" charset="0"/>
                <a:cs typeface="Arial" panose="020B0604020202020204" pitchFamily="34" charset="0"/>
              </a:rPr>
              <a:t>A total of 10,781 chemicals were reported in 8336 publications, of which 1037 contaminants were reported with environmental concentrations. </a:t>
            </a:r>
          </a:p>
          <a:p>
            <a:pPr algn="just"/>
            <a:r>
              <a:rPr lang="en-US" sz="1200" dirty="0">
                <a:latin typeface="Arial" panose="020B0604020202020204" pitchFamily="34" charset="0"/>
                <a:cs typeface="Arial" panose="020B0604020202020204" pitchFamily="34" charset="0"/>
              </a:rPr>
              <a:t>Detection frequency, concentration, removal efficiency, and toxicity data were integrated for assessing potential risks and prioritizing CECs on national and regional scales using an environmental health prioritization index (</a:t>
            </a:r>
            <a:r>
              <a:rPr lang="en-US" sz="1200" dirty="0" err="1">
                <a:latin typeface="Arial" panose="020B0604020202020204" pitchFamily="34" charset="0"/>
                <a:cs typeface="Arial" panose="020B0604020202020204" pitchFamily="34" charset="0"/>
              </a:rPr>
              <a:t>EHPi</a:t>
            </a:r>
            <a:r>
              <a:rPr lang="en-US" sz="1200" dirty="0">
                <a:latin typeface="Arial" panose="020B0604020202020204" pitchFamily="34" charset="0"/>
                <a:cs typeface="Arial" panose="020B0604020202020204" pitchFamily="34" charset="0"/>
              </a:rPr>
              <a:t>) approach.</a:t>
            </a:r>
            <a:endParaRPr lang="en-CY" sz="1200" dirty="0">
              <a:latin typeface="Arial" panose="020B0604020202020204" pitchFamily="34" charset="0"/>
              <a:cs typeface="Arial" panose="020B0604020202020204" pitchFamily="34" charset="0"/>
            </a:endParaRPr>
          </a:p>
        </p:txBody>
      </p:sp>
      <p:pic>
        <p:nvPicPr>
          <p:cNvPr id="14" name="Picture 13">
            <a:extLst>
              <a:ext uri="{FF2B5EF4-FFF2-40B4-BE49-F238E27FC236}">
                <a16:creationId xmlns:a16="http://schemas.microsoft.com/office/drawing/2014/main" id="{D331500B-60D9-0839-61B2-BE07CE9488EB}"/>
              </a:ext>
            </a:extLst>
          </p:cNvPr>
          <p:cNvPicPr>
            <a:picLocks noChangeAspect="1"/>
          </p:cNvPicPr>
          <p:nvPr/>
        </p:nvPicPr>
        <p:blipFill>
          <a:blip r:embed="rId5"/>
          <a:stretch>
            <a:fillRect/>
          </a:stretch>
        </p:blipFill>
        <p:spPr>
          <a:xfrm>
            <a:off x="4099730" y="3782343"/>
            <a:ext cx="3864944" cy="1724333"/>
          </a:xfrm>
          <a:prstGeom prst="rect">
            <a:avLst/>
          </a:prstGeom>
        </p:spPr>
      </p:pic>
      <p:sp>
        <p:nvSpPr>
          <p:cNvPr id="15" name="TextBox 14">
            <a:extLst>
              <a:ext uri="{FF2B5EF4-FFF2-40B4-BE49-F238E27FC236}">
                <a16:creationId xmlns:a16="http://schemas.microsoft.com/office/drawing/2014/main" id="{13E330D6-5343-3B72-26D8-315424A9FB6F}"/>
              </a:ext>
            </a:extLst>
          </p:cNvPr>
          <p:cNvSpPr txBox="1"/>
          <p:nvPr/>
        </p:nvSpPr>
        <p:spPr>
          <a:xfrm>
            <a:off x="5966541" y="5661791"/>
            <a:ext cx="6096000" cy="1015663"/>
          </a:xfrm>
          <a:prstGeom prst="rect">
            <a:avLst/>
          </a:prstGeom>
        </p:spPr>
        <p:style>
          <a:lnRef idx="2">
            <a:schemeClr val="accent1"/>
          </a:lnRef>
          <a:fillRef idx="1">
            <a:schemeClr val="lt1"/>
          </a:fillRef>
          <a:effectRef idx="0">
            <a:schemeClr val="accent1"/>
          </a:effectRef>
          <a:fontRef idx="minor">
            <a:schemeClr val="dk1"/>
          </a:fontRef>
        </p:style>
        <p:txBody>
          <a:bodyPr wrap="square">
            <a:spAutoFit/>
          </a:bodyPr>
          <a:lstStyle/>
          <a:p>
            <a:pPr algn="just"/>
            <a:r>
              <a:rPr lang="en-US" sz="1200" dirty="0">
                <a:latin typeface="Arial" panose="020B0604020202020204" pitchFamily="34" charset="0"/>
                <a:cs typeface="Arial" panose="020B0604020202020204" pitchFamily="34" charset="0"/>
              </a:rPr>
              <a:t>A novel comprehensive prioritization strategy was then developed to identify OSSF specific chemicals of environmental relevance. The strategy was based on the compound concentrations in the wastewater, removal efficiency, frequency of detection in OSSFs and on in silico based data for toxicity, persistency and bioaccumulation potential.</a:t>
            </a:r>
            <a:endParaRPr lang="en-CY" sz="1200" dirty="0">
              <a:latin typeface="Arial" panose="020B0604020202020204" pitchFamily="34" charset="0"/>
              <a:cs typeface="Arial" panose="020B0604020202020204" pitchFamily="34" charset="0"/>
            </a:endParaRPr>
          </a:p>
        </p:txBody>
      </p:sp>
      <p:sp>
        <p:nvSpPr>
          <p:cNvPr id="16" name="TextBox 15">
            <a:extLst>
              <a:ext uri="{FF2B5EF4-FFF2-40B4-BE49-F238E27FC236}">
                <a16:creationId xmlns:a16="http://schemas.microsoft.com/office/drawing/2014/main" id="{24017EB9-D948-1B2C-C40A-DB34E048F7E7}"/>
              </a:ext>
            </a:extLst>
          </p:cNvPr>
          <p:cNvSpPr txBox="1"/>
          <p:nvPr/>
        </p:nvSpPr>
        <p:spPr>
          <a:xfrm>
            <a:off x="423307" y="3076883"/>
            <a:ext cx="4364806" cy="646331"/>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r>
              <a:rPr lang="en-US" dirty="0">
                <a:latin typeface="Arial" panose="020B0604020202020204" pitchFamily="34" charset="0"/>
                <a:cs typeface="Arial" panose="020B0604020202020204" pitchFamily="34" charset="0"/>
              </a:rPr>
              <a:t>What about compounds not regulated?</a:t>
            </a:r>
          </a:p>
          <a:p>
            <a:r>
              <a:rPr lang="en-US" dirty="0">
                <a:latin typeface="Arial" panose="020B0604020202020204" pitchFamily="34" charset="0"/>
                <a:cs typeface="Arial" panose="020B0604020202020204" pitchFamily="34" charset="0"/>
              </a:rPr>
              <a:t>Reference to mixture effects</a:t>
            </a:r>
            <a:endParaRPr lang="en-CY" dirty="0">
              <a:latin typeface="Arial" panose="020B0604020202020204" pitchFamily="34" charset="0"/>
              <a:cs typeface="Arial" panose="020B0604020202020204" pitchFamily="34" charset="0"/>
            </a:endParaRPr>
          </a:p>
        </p:txBody>
      </p:sp>
      <p:pic>
        <p:nvPicPr>
          <p:cNvPr id="20" name="Picture 19">
            <a:extLst>
              <a:ext uri="{FF2B5EF4-FFF2-40B4-BE49-F238E27FC236}">
                <a16:creationId xmlns:a16="http://schemas.microsoft.com/office/drawing/2014/main" id="{4B646C9C-75A6-F28E-B769-FD9B8FF5989F}"/>
              </a:ext>
            </a:extLst>
          </p:cNvPr>
          <p:cNvPicPr>
            <a:picLocks noChangeAspect="1"/>
          </p:cNvPicPr>
          <p:nvPr/>
        </p:nvPicPr>
        <p:blipFill>
          <a:blip r:embed="rId6"/>
          <a:stretch>
            <a:fillRect/>
          </a:stretch>
        </p:blipFill>
        <p:spPr>
          <a:xfrm>
            <a:off x="7959958" y="4104168"/>
            <a:ext cx="4142210" cy="1285064"/>
          </a:xfrm>
          <a:prstGeom prst="rect">
            <a:avLst/>
          </a:prstGeom>
        </p:spPr>
      </p:pic>
      <p:sp>
        <p:nvSpPr>
          <p:cNvPr id="23" name="TextBox 22">
            <a:extLst>
              <a:ext uri="{FF2B5EF4-FFF2-40B4-BE49-F238E27FC236}">
                <a16:creationId xmlns:a16="http://schemas.microsoft.com/office/drawing/2014/main" id="{5783D681-A53D-5BF2-4A0B-ECAD288F3C66}"/>
              </a:ext>
            </a:extLst>
          </p:cNvPr>
          <p:cNvSpPr txBox="1"/>
          <p:nvPr/>
        </p:nvSpPr>
        <p:spPr>
          <a:xfrm>
            <a:off x="6169212" y="1887365"/>
            <a:ext cx="5893329" cy="923330"/>
          </a:xfrm>
          <a:prstGeom prst="rect">
            <a:avLst/>
          </a:prstGeom>
          <a:noFill/>
        </p:spPr>
        <p:txBody>
          <a:bodyPr wrap="square" rtlCol="0">
            <a:spAutoFit/>
          </a:bodyPr>
          <a:lstStyle/>
          <a:p>
            <a:pPr algn="just"/>
            <a:r>
              <a:rPr lang="en-US" i="1" dirty="0">
                <a:solidFill>
                  <a:schemeClr val="accent1">
                    <a:lumMod val="60000"/>
                    <a:lumOff val="40000"/>
                  </a:schemeClr>
                </a:solidFill>
                <a:latin typeface="Arial" panose="020B0604020202020204" pitchFamily="34" charset="0"/>
                <a:cs typeface="Arial" panose="020B0604020202020204" pitchFamily="34" charset="0"/>
              </a:rPr>
              <a:t>Use of databases e.g., NORMAN EMPODAT database</a:t>
            </a:r>
          </a:p>
          <a:p>
            <a:pPr algn="just"/>
            <a:r>
              <a:rPr lang="en-US" i="1" dirty="0">
                <a:solidFill>
                  <a:schemeClr val="accent1">
                    <a:lumMod val="60000"/>
                    <a:lumOff val="40000"/>
                  </a:schemeClr>
                </a:solidFill>
                <a:latin typeface="Arial" panose="020B0604020202020204" pitchFamily="34" charset="0"/>
                <a:cs typeface="Arial" panose="020B0604020202020204" pitchFamily="34" charset="0"/>
              </a:rPr>
              <a:t>- Collaborate with WG5 – Data and databases for REUSE</a:t>
            </a:r>
            <a:endParaRPr lang="en-CY" i="1" dirty="0">
              <a:solidFill>
                <a:schemeClr val="accent1">
                  <a:lumMod val="60000"/>
                  <a:lumOff val="40000"/>
                </a:schemeClr>
              </a:solidFill>
              <a:latin typeface="Arial" panose="020B0604020202020204" pitchFamily="34" charset="0"/>
              <a:cs typeface="Arial" panose="020B0604020202020204" pitchFamily="34" charset="0"/>
            </a:endParaRPr>
          </a:p>
        </p:txBody>
      </p:sp>
      <p:sp>
        <p:nvSpPr>
          <p:cNvPr id="2" name="TextBox 1">
            <a:extLst>
              <a:ext uri="{FF2B5EF4-FFF2-40B4-BE49-F238E27FC236}">
                <a16:creationId xmlns:a16="http://schemas.microsoft.com/office/drawing/2014/main" id="{27529D9B-4917-DD9D-9ED2-C44AFF8546C3}"/>
              </a:ext>
            </a:extLst>
          </p:cNvPr>
          <p:cNvSpPr txBox="1"/>
          <p:nvPr/>
        </p:nvSpPr>
        <p:spPr>
          <a:xfrm>
            <a:off x="8775274" y="3030716"/>
            <a:ext cx="3326894" cy="369332"/>
          </a:xfrm>
          <a:prstGeom prst="rect">
            <a:avLst/>
          </a:prstGeom>
          <a:noFill/>
        </p:spPr>
        <p:txBody>
          <a:bodyPr wrap="square" rtlCol="0">
            <a:spAutoFit/>
          </a:bodyPr>
          <a:lstStyle/>
          <a:p>
            <a:r>
              <a:rPr lang="en-US" b="1" dirty="0">
                <a:solidFill>
                  <a:srgbClr val="FF0000"/>
                </a:solidFill>
                <a:latin typeface="Arial" panose="020B0604020202020204" pitchFamily="34" charset="0"/>
                <a:cs typeface="Arial" panose="020B0604020202020204" pitchFamily="34" charset="0"/>
              </a:rPr>
              <a:t>Task leader and sub-leader</a:t>
            </a:r>
            <a:endParaRPr lang="en-CY" b="1" dirty="0">
              <a:solidFill>
                <a:srgbClr val="FF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58929593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Picture 12">
            <a:extLst>
              <a:ext uri="{FF2B5EF4-FFF2-40B4-BE49-F238E27FC236}">
                <a16:creationId xmlns:a16="http://schemas.microsoft.com/office/drawing/2014/main" id="{10793407-C999-DFD8-3CA7-07E0DBC6B074}"/>
              </a:ext>
            </a:extLst>
          </p:cNvPr>
          <p:cNvPicPr>
            <a:picLocks noChangeAspect="1"/>
          </p:cNvPicPr>
          <p:nvPr/>
        </p:nvPicPr>
        <p:blipFill>
          <a:blip r:embed="rId2"/>
          <a:stretch>
            <a:fillRect/>
          </a:stretch>
        </p:blipFill>
        <p:spPr>
          <a:xfrm>
            <a:off x="0" y="701426"/>
            <a:ext cx="6490223" cy="2419998"/>
          </a:xfrm>
          <a:prstGeom prst="rect">
            <a:avLst/>
          </a:prstGeom>
        </p:spPr>
      </p:pic>
      <p:sp>
        <p:nvSpPr>
          <p:cNvPr id="14" name="TextBox 13">
            <a:extLst>
              <a:ext uri="{FF2B5EF4-FFF2-40B4-BE49-F238E27FC236}">
                <a16:creationId xmlns:a16="http://schemas.microsoft.com/office/drawing/2014/main" id="{672B2F74-2678-DE57-3FE6-92ACDD1AD64B}"/>
              </a:ext>
            </a:extLst>
          </p:cNvPr>
          <p:cNvSpPr txBox="1"/>
          <p:nvPr/>
        </p:nvSpPr>
        <p:spPr>
          <a:xfrm>
            <a:off x="1064598" y="136583"/>
            <a:ext cx="6285281" cy="830997"/>
          </a:xfrm>
          <a:prstGeom prst="rect">
            <a:avLst/>
          </a:prstGeom>
          <a:noFill/>
        </p:spPr>
        <p:txBody>
          <a:bodyPr wrap="square" rtlCol="0">
            <a:spAutoFit/>
          </a:bodyPr>
          <a:lstStyle/>
          <a:p>
            <a:r>
              <a:rPr lang="en-US" sz="2400" b="1" dirty="0">
                <a:latin typeface="Arial" panose="020B0604020202020204" pitchFamily="34" charset="0"/>
                <a:cs typeface="Arial" panose="020B0604020202020204" pitchFamily="34" charset="0"/>
              </a:rPr>
              <a:t>Task 2 - What about microbial contaminants? </a:t>
            </a:r>
            <a:endParaRPr lang="en-CY" sz="2400" b="1" dirty="0">
              <a:latin typeface="Arial" panose="020B0604020202020204" pitchFamily="34" charset="0"/>
              <a:cs typeface="Arial" panose="020B0604020202020204" pitchFamily="34" charset="0"/>
            </a:endParaRPr>
          </a:p>
        </p:txBody>
      </p:sp>
      <p:pic>
        <p:nvPicPr>
          <p:cNvPr id="2050" name="Picture 2" descr="transparent background PNG clipart ...">
            <a:extLst>
              <a:ext uri="{FF2B5EF4-FFF2-40B4-BE49-F238E27FC236}">
                <a16:creationId xmlns:a16="http://schemas.microsoft.com/office/drawing/2014/main" id="{495B01CC-8452-FFFC-FD42-14BF8418F89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6283" y="106621"/>
            <a:ext cx="806961" cy="806961"/>
          </a:xfrm>
          <a:prstGeom prst="rect">
            <a:avLst/>
          </a:prstGeom>
          <a:noFill/>
          <a:extLst>
            <a:ext uri="{909E8E84-426E-40DD-AFC4-6F175D3DCCD1}">
              <a14:hiddenFill xmlns:a14="http://schemas.microsoft.com/office/drawing/2010/main">
                <a:solidFill>
                  <a:srgbClr val="FFFFFF"/>
                </a:solidFill>
              </a14:hiddenFill>
            </a:ext>
          </a:extLst>
        </p:spPr>
      </p:pic>
      <p:sp>
        <p:nvSpPr>
          <p:cNvPr id="16" name="TextBox 15">
            <a:extLst>
              <a:ext uri="{FF2B5EF4-FFF2-40B4-BE49-F238E27FC236}">
                <a16:creationId xmlns:a16="http://schemas.microsoft.com/office/drawing/2014/main" id="{FBF3A795-7CC0-6CAE-066E-391A3C95313E}"/>
              </a:ext>
            </a:extLst>
          </p:cNvPr>
          <p:cNvSpPr txBox="1"/>
          <p:nvPr/>
        </p:nvSpPr>
        <p:spPr>
          <a:xfrm>
            <a:off x="434782" y="3427015"/>
            <a:ext cx="5024360" cy="2339102"/>
          </a:xfrm>
          <a:prstGeom prst="rect">
            <a:avLst/>
          </a:prstGeom>
          <a:ln>
            <a:solidFill>
              <a:srgbClr val="FF0000"/>
            </a:solidFill>
          </a:ln>
        </p:spPr>
        <p:style>
          <a:lnRef idx="2">
            <a:schemeClr val="accent2"/>
          </a:lnRef>
          <a:fillRef idx="1">
            <a:schemeClr val="lt1"/>
          </a:fillRef>
          <a:effectRef idx="0">
            <a:schemeClr val="accent2"/>
          </a:effectRef>
          <a:fontRef idx="minor">
            <a:schemeClr val="dk1"/>
          </a:fontRef>
        </p:style>
        <p:txBody>
          <a:bodyPr wrap="square">
            <a:spAutoFit/>
          </a:bodyPr>
          <a:lstStyle/>
          <a:p>
            <a:pPr marL="85725" lvl="1"/>
            <a:r>
              <a:rPr lang="en-GB" sz="16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Prioritization strategy based on:</a:t>
            </a:r>
          </a:p>
          <a:p>
            <a:pPr marL="371475" lvl="1" indent="-285750">
              <a:buFont typeface="Arial" panose="020B0604020202020204" pitchFamily="34" charset="0"/>
              <a:buChar char="•"/>
            </a:pPr>
            <a:r>
              <a:rPr lang="en-GB" sz="1600" dirty="0">
                <a:solidFill>
                  <a:srgbClr val="000000"/>
                </a:solidFill>
                <a:latin typeface="Arial" panose="020B0604020202020204" pitchFamily="34" charset="0"/>
                <a:ea typeface="Times New Roman" panose="02020603050405020304" pitchFamily="18" charset="0"/>
                <a:cs typeface="Arial" panose="020B0604020202020204" pitchFamily="34" charset="0"/>
              </a:rPr>
              <a:t>P</a:t>
            </a:r>
            <a:r>
              <a:rPr lang="en-GB" sz="16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athogenicity;</a:t>
            </a:r>
          </a:p>
          <a:p>
            <a:pPr marL="371475" lvl="1" indent="-285750">
              <a:buFont typeface="Arial" panose="020B0604020202020204" pitchFamily="34" charset="0"/>
              <a:buChar char="•"/>
            </a:pPr>
            <a:r>
              <a:rPr lang="en-GB" sz="1600" dirty="0">
                <a:solidFill>
                  <a:srgbClr val="000000"/>
                </a:solidFill>
                <a:latin typeface="Arial" panose="020B0604020202020204" pitchFamily="34" charset="0"/>
                <a:ea typeface="Times New Roman" panose="02020603050405020304" pitchFamily="18" charset="0"/>
                <a:cs typeface="Arial" panose="020B0604020202020204" pitchFamily="34" charset="0"/>
              </a:rPr>
              <a:t>E</a:t>
            </a:r>
            <a:r>
              <a:rPr lang="en-GB" sz="16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xposure; </a:t>
            </a:r>
          </a:p>
          <a:p>
            <a:pPr marL="371475" lvl="1" indent="-285750">
              <a:buFont typeface="Arial" panose="020B0604020202020204" pitchFamily="34" charset="0"/>
              <a:buChar char="•"/>
            </a:pPr>
            <a:r>
              <a:rPr lang="en-US" sz="1600" dirty="0">
                <a:solidFill>
                  <a:srgbClr val="000000"/>
                </a:solidFill>
                <a:latin typeface="Arial" panose="020B0604020202020204" pitchFamily="34" charset="0"/>
                <a:ea typeface="Times New Roman" panose="02020603050405020304" pitchFamily="18" charset="0"/>
                <a:cs typeface="Arial" panose="020B0604020202020204" pitchFamily="34" charset="0"/>
              </a:rPr>
              <a:t>R</a:t>
            </a:r>
            <a:r>
              <a:rPr lang="en-US" sz="16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emoval efficiency</a:t>
            </a:r>
            <a:r>
              <a:rPr lang="en-US" sz="1600" dirty="0">
                <a:solidFill>
                  <a:srgbClr val="000000"/>
                </a:solidFill>
                <a:latin typeface="Arial" panose="020B0604020202020204" pitchFamily="34" charset="0"/>
                <a:ea typeface="Times New Roman" panose="02020603050405020304" pitchFamily="18" charset="0"/>
                <a:cs typeface="Arial" panose="020B0604020202020204" pitchFamily="34" charset="0"/>
              </a:rPr>
              <a:t>;</a:t>
            </a:r>
            <a:r>
              <a:rPr lang="en-US" sz="16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p>
          <a:p>
            <a:pPr marL="371475" lvl="1" indent="-285750">
              <a:buFont typeface="Arial" panose="020B0604020202020204" pitchFamily="34" charset="0"/>
              <a:buChar char="•"/>
            </a:pPr>
            <a:r>
              <a:rPr lang="en-US" sz="1600" dirty="0">
                <a:solidFill>
                  <a:srgbClr val="000000"/>
                </a:solidFill>
                <a:latin typeface="Arial" panose="020B0604020202020204" pitchFamily="34" charset="0"/>
                <a:ea typeface="Times New Roman" panose="02020603050405020304" pitchFamily="18" charset="0"/>
                <a:cs typeface="Arial" panose="020B0604020202020204" pitchFamily="34" charset="0"/>
              </a:rPr>
              <a:t>Resistance to disinfection and regrowth;</a:t>
            </a:r>
            <a:endParaRPr lang="en-US" sz="16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endParaRPr>
          </a:p>
          <a:p>
            <a:pPr marL="371475" lvl="1" indent="-285750">
              <a:buFont typeface="Arial" panose="020B0604020202020204" pitchFamily="34" charset="0"/>
              <a:buChar char="•"/>
            </a:pPr>
            <a:r>
              <a:rPr lang="en-US" sz="1600" dirty="0">
                <a:solidFill>
                  <a:srgbClr val="000000"/>
                </a:solidFill>
                <a:latin typeface="Arial" panose="020B0604020202020204" pitchFamily="34" charset="0"/>
                <a:ea typeface="Times New Roman" panose="02020603050405020304" pitchFamily="18" charset="0"/>
                <a:cs typeface="Arial" panose="020B0604020202020204" pitchFamily="34" charset="0"/>
              </a:rPr>
              <a:t>F</a:t>
            </a:r>
            <a:r>
              <a:rPr lang="en-US" sz="16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requency of detection;</a:t>
            </a:r>
          </a:p>
          <a:p>
            <a:pPr marL="371475" lvl="1" indent="-285750">
              <a:buFont typeface="Arial" panose="020B0604020202020204" pitchFamily="34" charset="0"/>
              <a:buChar char="•"/>
            </a:pPr>
            <a:r>
              <a:rPr lang="en-US" sz="1600" dirty="0">
                <a:solidFill>
                  <a:srgbClr val="000000"/>
                </a:solidFill>
                <a:latin typeface="Arial" panose="020B0604020202020204" pitchFamily="34" charset="0"/>
                <a:ea typeface="Times New Roman" panose="02020603050405020304" pitchFamily="18" charset="0"/>
                <a:cs typeface="Arial" panose="020B0604020202020204" pitchFamily="34" charset="0"/>
              </a:rPr>
              <a:t>A</a:t>
            </a:r>
            <a:r>
              <a:rPr lang="en-US" sz="16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ccumulation following irrigation and biosolid amendment;</a:t>
            </a:r>
          </a:p>
          <a:p>
            <a:pPr marL="371475" lvl="1" indent="-285750">
              <a:buFont typeface="Arial" panose="020B0604020202020204" pitchFamily="34" charset="0"/>
              <a:buChar char="•"/>
            </a:pPr>
            <a:r>
              <a:rPr lang="en-US" sz="1600" dirty="0">
                <a:solidFill>
                  <a:srgbClr val="000000"/>
                </a:solidFill>
                <a:latin typeface="Arial" panose="020B0604020202020204" pitchFamily="34" charset="0"/>
                <a:ea typeface="Times New Roman" panose="02020603050405020304" pitchFamily="18" charset="0"/>
                <a:cs typeface="Arial" panose="020B0604020202020204" pitchFamily="34" charset="0"/>
              </a:rPr>
              <a:t>Relevance to human health.</a:t>
            </a:r>
            <a:endParaRPr lang="en-GB" sz="1600" dirty="0">
              <a:solidFill>
                <a:srgbClr val="000000"/>
              </a:solidFill>
              <a:latin typeface="Arial" panose="020B0604020202020204" pitchFamily="34" charset="0"/>
              <a:ea typeface="Times New Roman" panose="02020603050405020304" pitchFamily="18" charset="0"/>
              <a:cs typeface="Arial" panose="020B0604020202020204" pitchFamily="34" charset="0"/>
            </a:endParaRPr>
          </a:p>
        </p:txBody>
      </p:sp>
      <p:sp>
        <p:nvSpPr>
          <p:cNvPr id="17" name="TextBox 16">
            <a:extLst>
              <a:ext uri="{FF2B5EF4-FFF2-40B4-BE49-F238E27FC236}">
                <a16:creationId xmlns:a16="http://schemas.microsoft.com/office/drawing/2014/main" id="{0F09562D-ACDD-2A3C-EFDC-C8A7C354635B}"/>
              </a:ext>
            </a:extLst>
          </p:cNvPr>
          <p:cNvSpPr txBox="1"/>
          <p:nvPr/>
        </p:nvSpPr>
        <p:spPr>
          <a:xfrm>
            <a:off x="7644132" y="314191"/>
            <a:ext cx="3742661" cy="923330"/>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r>
              <a:rPr lang="en-US" b="1" dirty="0">
                <a:latin typeface="Arial" panose="020B0604020202020204" pitchFamily="34" charset="0"/>
                <a:cs typeface="Arial" panose="020B0604020202020204" pitchFamily="34" charset="0"/>
              </a:rPr>
              <a:t>Pathogens</a:t>
            </a:r>
          </a:p>
          <a:p>
            <a:r>
              <a:rPr lang="en-US" b="1" dirty="0">
                <a:latin typeface="Arial" panose="020B0604020202020204" pitchFamily="34" charset="0"/>
                <a:cs typeface="Arial" panose="020B0604020202020204" pitchFamily="34" charset="0"/>
              </a:rPr>
              <a:t>ARB&amp;ARGs</a:t>
            </a:r>
          </a:p>
          <a:p>
            <a:r>
              <a:rPr lang="en-US" b="1" dirty="0">
                <a:latin typeface="Arial" panose="020B0604020202020204" pitchFamily="34" charset="0"/>
                <a:cs typeface="Arial" panose="020B0604020202020204" pitchFamily="34" charset="0"/>
              </a:rPr>
              <a:t>Microbial community structure</a:t>
            </a:r>
            <a:endParaRPr lang="en-CY" b="1" dirty="0">
              <a:latin typeface="Arial" panose="020B0604020202020204" pitchFamily="34" charset="0"/>
              <a:cs typeface="Arial" panose="020B0604020202020204" pitchFamily="34" charset="0"/>
            </a:endParaRPr>
          </a:p>
        </p:txBody>
      </p:sp>
      <p:pic>
        <p:nvPicPr>
          <p:cNvPr id="21" name="Picture 20">
            <a:extLst>
              <a:ext uri="{FF2B5EF4-FFF2-40B4-BE49-F238E27FC236}">
                <a16:creationId xmlns:a16="http://schemas.microsoft.com/office/drawing/2014/main" id="{82AB5867-64B5-B623-CAD7-49037AFCA30F}"/>
              </a:ext>
            </a:extLst>
          </p:cNvPr>
          <p:cNvPicPr>
            <a:picLocks noChangeAspect="1"/>
          </p:cNvPicPr>
          <p:nvPr/>
        </p:nvPicPr>
        <p:blipFill>
          <a:blip r:embed="rId4"/>
          <a:stretch>
            <a:fillRect/>
          </a:stretch>
        </p:blipFill>
        <p:spPr>
          <a:xfrm>
            <a:off x="7349879" y="5479664"/>
            <a:ext cx="4178408" cy="1320248"/>
          </a:xfrm>
          <a:prstGeom prst="rect">
            <a:avLst/>
          </a:prstGeom>
        </p:spPr>
      </p:pic>
      <p:sp>
        <p:nvSpPr>
          <p:cNvPr id="22" name="TextBox 21">
            <a:extLst>
              <a:ext uri="{FF2B5EF4-FFF2-40B4-BE49-F238E27FC236}">
                <a16:creationId xmlns:a16="http://schemas.microsoft.com/office/drawing/2014/main" id="{F929A8AB-3A30-9609-A439-8D66DB0642F2}"/>
              </a:ext>
            </a:extLst>
          </p:cNvPr>
          <p:cNvSpPr txBox="1"/>
          <p:nvPr/>
        </p:nvSpPr>
        <p:spPr>
          <a:xfrm>
            <a:off x="7271054" y="1388661"/>
            <a:ext cx="4505023" cy="646331"/>
          </a:xfrm>
          <a:prstGeom prst="rect">
            <a:avLst/>
          </a:prstGeom>
          <a:solidFill>
            <a:schemeClr val="tx2">
              <a:lumMod val="25000"/>
              <a:lumOff val="75000"/>
            </a:schemeClr>
          </a:solidFill>
        </p:spPr>
        <p:txBody>
          <a:bodyPr wrap="square" rtlCol="0">
            <a:spAutoFit/>
          </a:bodyPr>
          <a:lstStyle/>
          <a:p>
            <a:r>
              <a:rPr lang="en-US" dirty="0">
                <a:latin typeface="Arial" panose="020B0604020202020204" pitchFamily="34" charset="0"/>
                <a:cs typeface="Arial" panose="020B0604020202020204" pitchFamily="34" charset="0"/>
              </a:rPr>
              <a:t>Very limited prioritization and risk assessment information available…</a:t>
            </a:r>
            <a:endParaRPr lang="en-CY" dirty="0">
              <a:latin typeface="Arial" panose="020B0604020202020204" pitchFamily="34" charset="0"/>
              <a:cs typeface="Arial" panose="020B0604020202020204" pitchFamily="34" charset="0"/>
            </a:endParaRPr>
          </a:p>
        </p:txBody>
      </p:sp>
      <p:pic>
        <p:nvPicPr>
          <p:cNvPr id="24" name="Picture 23">
            <a:extLst>
              <a:ext uri="{FF2B5EF4-FFF2-40B4-BE49-F238E27FC236}">
                <a16:creationId xmlns:a16="http://schemas.microsoft.com/office/drawing/2014/main" id="{B5ECBB07-199D-9242-4975-786B99EE0228}"/>
              </a:ext>
            </a:extLst>
          </p:cNvPr>
          <p:cNvPicPr>
            <a:picLocks noChangeAspect="1"/>
          </p:cNvPicPr>
          <p:nvPr/>
        </p:nvPicPr>
        <p:blipFill>
          <a:blip r:embed="rId5"/>
          <a:stretch>
            <a:fillRect/>
          </a:stretch>
        </p:blipFill>
        <p:spPr>
          <a:xfrm>
            <a:off x="7349879" y="3791415"/>
            <a:ext cx="4331165" cy="1610302"/>
          </a:xfrm>
          <a:prstGeom prst="rect">
            <a:avLst/>
          </a:prstGeom>
        </p:spPr>
      </p:pic>
      <p:pic>
        <p:nvPicPr>
          <p:cNvPr id="26" name="Picture 25">
            <a:extLst>
              <a:ext uri="{FF2B5EF4-FFF2-40B4-BE49-F238E27FC236}">
                <a16:creationId xmlns:a16="http://schemas.microsoft.com/office/drawing/2014/main" id="{EF5B954D-FA53-EF92-FDA0-1F20FB022E85}"/>
              </a:ext>
            </a:extLst>
          </p:cNvPr>
          <p:cNvPicPr>
            <a:picLocks noChangeAspect="1"/>
          </p:cNvPicPr>
          <p:nvPr/>
        </p:nvPicPr>
        <p:blipFill>
          <a:blip r:embed="rId6"/>
          <a:stretch>
            <a:fillRect/>
          </a:stretch>
        </p:blipFill>
        <p:spPr>
          <a:xfrm>
            <a:off x="7349879" y="2181959"/>
            <a:ext cx="4674461" cy="1733227"/>
          </a:xfrm>
          <a:prstGeom prst="rect">
            <a:avLst/>
          </a:prstGeom>
        </p:spPr>
      </p:pic>
      <p:sp>
        <p:nvSpPr>
          <p:cNvPr id="28" name="TextBox 27">
            <a:extLst>
              <a:ext uri="{FF2B5EF4-FFF2-40B4-BE49-F238E27FC236}">
                <a16:creationId xmlns:a16="http://schemas.microsoft.com/office/drawing/2014/main" id="{31A4BE82-6D0B-8762-B70E-B77C0B4F03AF}"/>
              </a:ext>
            </a:extLst>
          </p:cNvPr>
          <p:cNvSpPr txBox="1"/>
          <p:nvPr/>
        </p:nvSpPr>
        <p:spPr>
          <a:xfrm>
            <a:off x="260794" y="5748542"/>
            <a:ext cx="6361497" cy="646331"/>
          </a:xfrm>
          <a:prstGeom prst="rect">
            <a:avLst/>
          </a:prstGeom>
          <a:noFill/>
        </p:spPr>
        <p:txBody>
          <a:bodyPr wrap="square" rtlCol="0">
            <a:spAutoFit/>
          </a:bodyPr>
          <a:lstStyle/>
          <a:p>
            <a:r>
              <a:rPr lang="en-US" i="1" dirty="0">
                <a:solidFill>
                  <a:schemeClr val="accent4">
                    <a:lumMod val="75000"/>
                  </a:schemeClr>
                </a:solidFill>
                <a:latin typeface="Arial" panose="020B0604020202020204" pitchFamily="34" charset="0"/>
                <a:cs typeface="Arial" panose="020B0604020202020204" pitchFamily="34" charset="0"/>
              </a:rPr>
              <a:t>Decision making conclusion in collaboration with              WG4 – digital sciences, modelling and decision making</a:t>
            </a:r>
            <a:endParaRPr lang="en-CY" i="1" dirty="0">
              <a:solidFill>
                <a:schemeClr val="accent4">
                  <a:lumMod val="75000"/>
                </a:schemeClr>
              </a:solidFill>
              <a:latin typeface="Arial" panose="020B0604020202020204" pitchFamily="34" charset="0"/>
              <a:cs typeface="Arial" panose="020B0604020202020204" pitchFamily="34" charset="0"/>
            </a:endParaRPr>
          </a:p>
        </p:txBody>
      </p:sp>
      <p:sp>
        <p:nvSpPr>
          <p:cNvPr id="30" name="TextBox 29">
            <a:extLst>
              <a:ext uri="{FF2B5EF4-FFF2-40B4-BE49-F238E27FC236}">
                <a16:creationId xmlns:a16="http://schemas.microsoft.com/office/drawing/2014/main" id="{AB87C3B7-8FA6-1256-38C5-A8A595AD7F8A}"/>
              </a:ext>
            </a:extLst>
          </p:cNvPr>
          <p:cNvSpPr txBox="1"/>
          <p:nvPr/>
        </p:nvSpPr>
        <p:spPr>
          <a:xfrm>
            <a:off x="9400089" y="2174032"/>
            <a:ext cx="2791911" cy="369332"/>
          </a:xfrm>
          <a:prstGeom prst="rect">
            <a:avLst/>
          </a:prstGeom>
          <a:noFill/>
        </p:spPr>
        <p:txBody>
          <a:bodyPr wrap="square">
            <a:spAutoFit/>
          </a:bodyPr>
          <a:lstStyle/>
          <a:p>
            <a:r>
              <a:rPr lang="en-US" i="1" dirty="0">
                <a:solidFill>
                  <a:schemeClr val="accent4">
                    <a:lumMod val="75000"/>
                  </a:schemeClr>
                </a:solidFill>
                <a:latin typeface="Arial" panose="020B0604020202020204" pitchFamily="34" charset="0"/>
                <a:cs typeface="Arial" panose="020B0604020202020204" pitchFamily="34" charset="0"/>
              </a:rPr>
              <a:t>WG2 – Technologies</a:t>
            </a:r>
            <a:endParaRPr lang="en-CY" dirty="0"/>
          </a:p>
        </p:txBody>
      </p:sp>
      <p:sp>
        <p:nvSpPr>
          <p:cNvPr id="2" name="TextBox 1">
            <a:extLst>
              <a:ext uri="{FF2B5EF4-FFF2-40B4-BE49-F238E27FC236}">
                <a16:creationId xmlns:a16="http://schemas.microsoft.com/office/drawing/2014/main" id="{ECA7C54D-0E3A-37AB-7AF4-E232D05DC0A5}"/>
              </a:ext>
            </a:extLst>
          </p:cNvPr>
          <p:cNvSpPr txBox="1"/>
          <p:nvPr/>
        </p:nvSpPr>
        <p:spPr>
          <a:xfrm>
            <a:off x="260794" y="6382047"/>
            <a:ext cx="3326894" cy="369332"/>
          </a:xfrm>
          <a:prstGeom prst="rect">
            <a:avLst/>
          </a:prstGeom>
          <a:noFill/>
        </p:spPr>
        <p:txBody>
          <a:bodyPr wrap="square" rtlCol="0">
            <a:spAutoFit/>
          </a:bodyPr>
          <a:lstStyle/>
          <a:p>
            <a:r>
              <a:rPr lang="en-US" b="1" dirty="0">
                <a:solidFill>
                  <a:srgbClr val="FF0000"/>
                </a:solidFill>
                <a:latin typeface="Arial" panose="020B0604020202020204" pitchFamily="34" charset="0"/>
                <a:cs typeface="Arial" panose="020B0604020202020204" pitchFamily="34" charset="0"/>
              </a:rPr>
              <a:t>Task leader and sub-leader</a:t>
            </a:r>
            <a:endParaRPr lang="en-CY" b="1" dirty="0">
              <a:solidFill>
                <a:srgbClr val="FF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9403197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Number 3 png images | PNGEgg">
            <a:extLst>
              <a:ext uri="{FF2B5EF4-FFF2-40B4-BE49-F238E27FC236}">
                <a16:creationId xmlns:a16="http://schemas.microsoft.com/office/drawing/2014/main" id="{82C7D492-8A63-1816-1621-7718561A6E0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16029" y="862959"/>
            <a:ext cx="952890" cy="819013"/>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a:extLst>
              <a:ext uri="{FF2B5EF4-FFF2-40B4-BE49-F238E27FC236}">
                <a16:creationId xmlns:a16="http://schemas.microsoft.com/office/drawing/2014/main" id="{C035AC19-C0B4-7305-1DCD-A7EA34E65431}"/>
              </a:ext>
            </a:extLst>
          </p:cNvPr>
          <p:cNvSpPr txBox="1"/>
          <p:nvPr/>
        </p:nvSpPr>
        <p:spPr>
          <a:xfrm>
            <a:off x="1665172" y="835722"/>
            <a:ext cx="9981396" cy="923330"/>
          </a:xfrm>
          <a:prstGeom prst="rect">
            <a:avLst/>
          </a:prstGeom>
          <a:solidFill>
            <a:schemeClr val="accent4">
              <a:lumMod val="20000"/>
              <a:lumOff val="80000"/>
            </a:schemeClr>
          </a:solidFill>
        </p:spPr>
        <p:txBody>
          <a:bodyPr wrap="square">
            <a:spAutoFit/>
          </a:bodyPr>
          <a:lstStyle/>
          <a:p>
            <a:pPr algn="just"/>
            <a:r>
              <a:rPr lang="en-US" b="1" dirty="0">
                <a:latin typeface="Arial" panose="020B0604020202020204" pitchFamily="34" charset="0"/>
                <a:cs typeface="Arial" panose="020B0604020202020204" pitchFamily="34" charset="0"/>
              </a:rPr>
              <a:t>R</a:t>
            </a:r>
            <a:r>
              <a:rPr lang="en-US" sz="1800" b="1" i="0" u="none" strike="noStrike" baseline="0" dirty="0">
                <a:latin typeface="Arial" panose="020B0604020202020204" pitchFamily="34" charset="0"/>
                <a:cs typeface="Arial" panose="020B0604020202020204" pitchFamily="34" charset="0"/>
              </a:rPr>
              <a:t>outes of exposure </a:t>
            </a:r>
            <a:r>
              <a:rPr lang="en-US" sz="1800" b="0" i="0" u="none" strike="noStrike" baseline="0" dirty="0">
                <a:latin typeface="Arial" panose="020B0604020202020204" pitchFamily="34" charset="0"/>
                <a:cs typeface="Arial" panose="020B0604020202020204" pitchFamily="34" charset="0"/>
              </a:rPr>
              <a:t>within water reuse schemes of important contaminants within and beyond regulatory frameworks (reclaimed water, soil, crops, surface waters, groundwater, recovered resources)</a:t>
            </a:r>
            <a:endParaRPr lang="en-CY" dirty="0"/>
          </a:p>
        </p:txBody>
      </p:sp>
      <p:sp>
        <p:nvSpPr>
          <p:cNvPr id="7" name="TextBox 6">
            <a:extLst>
              <a:ext uri="{FF2B5EF4-FFF2-40B4-BE49-F238E27FC236}">
                <a16:creationId xmlns:a16="http://schemas.microsoft.com/office/drawing/2014/main" id="{0295102F-270A-5EA1-FA6F-0233FD7F8ABE}"/>
              </a:ext>
            </a:extLst>
          </p:cNvPr>
          <p:cNvSpPr txBox="1"/>
          <p:nvPr/>
        </p:nvSpPr>
        <p:spPr>
          <a:xfrm>
            <a:off x="0" y="2885998"/>
            <a:ext cx="6097604" cy="830997"/>
          </a:xfrm>
          <a:prstGeom prst="rect">
            <a:avLst/>
          </a:prstGeom>
          <a:noFill/>
        </p:spPr>
        <p:txBody>
          <a:bodyPr wrap="square">
            <a:spAutoFit/>
          </a:bodyPr>
          <a:lstStyle/>
          <a:p>
            <a:pPr algn="ctr"/>
            <a:r>
              <a:rPr lang="en-US" sz="2400" b="1" dirty="0">
                <a:latin typeface="Arial" panose="020B0604020202020204" pitchFamily="34" charset="0"/>
                <a:cs typeface="Arial" panose="020B0604020202020204" pitchFamily="34" charset="0"/>
              </a:rPr>
              <a:t>Chemical compounds </a:t>
            </a:r>
          </a:p>
          <a:p>
            <a:pPr algn="ctr"/>
            <a:r>
              <a:rPr lang="en-US" sz="2400" b="1" dirty="0">
                <a:latin typeface="Arial" panose="020B0604020202020204" pitchFamily="34" charset="0"/>
                <a:cs typeface="Arial" panose="020B0604020202020204" pitchFamily="34" charset="0"/>
              </a:rPr>
              <a:t>(POPs, heavy metals, CEC)</a:t>
            </a:r>
          </a:p>
        </p:txBody>
      </p:sp>
      <p:sp>
        <p:nvSpPr>
          <p:cNvPr id="8" name="TextBox 7">
            <a:extLst>
              <a:ext uri="{FF2B5EF4-FFF2-40B4-BE49-F238E27FC236}">
                <a16:creationId xmlns:a16="http://schemas.microsoft.com/office/drawing/2014/main" id="{A027BAC8-87DD-121B-2EFB-772885F24130}"/>
              </a:ext>
            </a:extLst>
          </p:cNvPr>
          <p:cNvSpPr txBox="1"/>
          <p:nvPr/>
        </p:nvSpPr>
        <p:spPr>
          <a:xfrm>
            <a:off x="695438" y="3701117"/>
            <a:ext cx="4823259" cy="923330"/>
          </a:xfrm>
          <a:prstGeom prst="rect">
            <a:avLst/>
          </a:prstGeom>
          <a:noFill/>
          <a:ln w="19050">
            <a:solidFill>
              <a:srgbClr val="FF0000"/>
            </a:solidFill>
          </a:ln>
        </p:spPr>
        <p:txBody>
          <a:bodyPr wrap="square" rtlCol="0">
            <a:spAutoFit/>
          </a:bodyPr>
          <a:lstStyle/>
          <a:p>
            <a:pPr algn="just"/>
            <a:r>
              <a:rPr lang="en-US" dirty="0">
                <a:latin typeface="Arial" panose="020B0604020202020204" pitchFamily="34" charset="0"/>
                <a:cs typeface="Arial" panose="020B0604020202020204" pitchFamily="34" charset="0"/>
              </a:rPr>
              <a:t>Routes of exposure</a:t>
            </a:r>
          </a:p>
          <a:p>
            <a:pPr algn="just"/>
            <a:r>
              <a:rPr lang="en-US" dirty="0">
                <a:latin typeface="Arial" panose="020B0604020202020204" pitchFamily="34" charset="0"/>
                <a:cs typeface="Arial" panose="020B0604020202020204" pitchFamily="34" charset="0"/>
              </a:rPr>
              <a:t>Transport, transformation, fate processes</a:t>
            </a:r>
          </a:p>
          <a:p>
            <a:pPr algn="just"/>
            <a:r>
              <a:rPr lang="en-US" dirty="0">
                <a:latin typeface="Arial" panose="020B0604020202020204" pitchFamily="34" charset="0"/>
                <a:cs typeface="Arial" panose="020B0604020202020204" pitchFamily="34" charset="0"/>
              </a:rPr>
              <a:t>REUSE adverse effects</a:t>
            </a:r>
          </a:p>
        </p:txBody>
      </p:sp>
      <p:sp>
        <p:nvSpPr>
          <p:cNvPr id="9" name="TextBox 8">
            <a:extLst>
              <a:ext uri="{FF2B5EF4-FFF2-40B4-BE49-F238E27FC236}">
                <a16:creationId xmlns:a16="http://schemas.microsoft.com/office/drawing/2014/main" id="{3AA01825-EDD3-2E16-93B8-3460D56279A7}"/>
              </a:ext>
            </a:extLst>
          </p:cNvPr>
          <p:cNvSpPr txBox="1"/>
          <p:nvPr/>
        </p:nvSpPr>
        <p:spPr>
          <a:xfrm>
            <a:off x="229793" y="4832998"/>
            <a:ext cx="6124347" cy="646331"/>
          </a:xfrm>
          <a:prstGeom prst="rect">
            <a:avLst/>
          </a:prstGeom>
          <a:noFill/>
        </p:spPr>
        <p:txBody>
          <a:bodyPr wrap="square" rtlCol="0">
            <a:spAutoFit/>
          </a:bodyPr>
          <a:lstStyle/>
          <a:p>
            <a:r>
              <a:rPr lang="en-US" i="1" dirty="0">
                <a:solidFill>
                  <a:schemeClr val="accent1">
                    <a:lumMod val="60000"/>
                    <a:lumOff val="40000"/>
                  </a:schemeClr>
                </a:solidFill>
                <a:latin typeface="Arial" panose="020B0604020202020204" pitchFamily="34" charset="0"/>
                <a:cs typeface="Arial" panose="020B0604020202020204" pitchFamily="34" charset="0"/>
              </a:rPr>
              <a:t>Use of databases e.g., NORMAN EMPODAT database</a:t>
            </a:r>
          </a:p>
          <a:p>
            <a:r>
              <a:rPr lang="en-US" i="1" dirty="0">
                <a:solidFill>
                  <a:schemeClr val="accent1">
                    <a:lumMod val="60000"/>
                    <a:lumOff val="40000"/>
                  </a:schemeClr>
                </a:solidFill>
                <a:latin typeface="Arial" panose="020B0604020202020204" pitchFamily="34" charset="0"/>
                <a:cs typeface="Arial" panose="020B0604020202020204" pitchFamily="34" charset="0"/>
              </a:rPr>
              <a:t>- Collaborate with WG5 – Data and databases for REUSE</a:t>
            </a:r>
            <a:endParaRPr lang="en-CY" i="1" dirty="0">
              <a:solidFill>
                <a:schemeClr val="accent1">
                  <a:lumMod val="60000"/>
                  <a:lumOff val="40000"/>
                </a:schemeClr>
              </a:solidFill>
              <a:latin typeface="Arial" panose="020B0604020202020204" pitchFamily="34" charset="0"/>
              <a:cs typeface="Arial" panose="020B0604020202020204" pitchFamily="34" charset="0"/>
            </a:endParaRPr>
          </a:p>
        </p:txBody>
      </p:sp>
      <p:sp>
        <p:nvSpPr>
          <p:cNvPr id="10" name="TextBox 9">
            <a:extLst>
              <a:ext uri="{FF2B5EF4-FFF2-40B4-BE49-F238E27FC236}">
                <a16:creationId xmlns:a16="http://schemas.microsoft.com/office/drawing/2014/main" id="{99E5C209-34B2-7B3F-5A87-81E97A81E750}"/>
              </a:ext>
            </a:extLst>
          </p:cNvPr>
          <p:cNvSpPr txBox="1"/>
          <p:nvPr/>
        </p:nvSpPr>
        <p:spPr>
          <a:xfrm>
            <a:off x="6673305" y="3663749"/>
            <a:ext cx="4823259" cy="830997"/>
          </a:xfrm>
          <a:prstGeom prst="rect">
            <a:avLst/>
          </a:prstGeom>
          <a:noFill/>
          <a:ln w="19050">
            <a:solidFill>
              <a:srgbClr val="FF0000"/>
            </a:solidFill>
          </a:ln>
        </p:spPr>
        <p:txBody>
          <a:bodyPr wrap="square" rtlCol="0">
            <a:spAutoFit/>
          </a:bodyPr>
          <a:lstStyle/>
          <a:p>
            <a:pPr algn="just"/>
            <a:r>
              <a:rPr lang="en-US" sz="1600" dirty="0">
                <a:latin typeface="Arial" panose="020B0604020202020204" pitchFamily="34" charset="0"/>
                <a:cs typeface="Arial" panose="020B0604020202020204" pitchFamily="34" charset="0"/>
              </a:rPr>
              <a:t>Routes of exposure</a:t>
            </a:r>
          </a:p>
          <a:p>
            <a:pPr algn="just"/>
            <a:r>
              <a:rPr lang="en-US" sz="1600" dirty="0">
                <a:latin typeface="Arial" panose="020B0604020202020204" pitchFamily="34" charset="0"/>
                <a:cs typeface="Arial" panose="020B0604020202020204" pitchFamily="34" charset="0"/>
              </a:rPr>
              <a:t>Transport, transformation, fate processes</a:t>
            </a:r>
          </a:p>
          <a:p>
            <a:pPr algn="just"/>
            <a:r>
              <a:rPr lang="en-US" sz="1600" dirty="0">
                <a:latin typeface="Arial" panose="020B0604020202020204" pitchFamily="34" charset="0"/>
                <a:cs typeface="Arial" panose="020B0604020202020204" pitchFamily="34" charset="0"/>
              </a:rPr>
              <a:t>REUSE adverse effects</a:t>
            </a:r>
          </a:p>
        </p:txBody>
      </p:sp>
      <p:sp>
        <p:nvSpPr>
          <p:cNvPr id="13" name="TextBox 12">
            <a:extLst>
              <a:ext uri="{FF2B5EF4-FFF2-40B4-BE49-F238E27FC236}">
                <a16:creationId xmlns:a16="http://schemas.microsoft.com/office/drawing/2014/main" id="{95CF9242-FCDD-1EF4-F478-0058E7309C90}"/>
              </a:ext>
            </a:extLst>
          </p:cNvPr>
          <p:cNvSpPr txBox="1"/>
          <p:nvPr/>
        </p:nvSpPr>
        <p:spPr>
          <a:xfrm>
            <a:off x="6673305" y="3198167"/>
            <a:ext cx="4823259" cy="461665"/>
          </a:xfrm>
          <a:prstGeom prst="rect">
            <a:avLst/>
          </a:prstGeom>
          <a:noFill/>
        </p:spPr>
        <p:txBody>
          <a:bodyPr wrap="square">
            <a:spAutoFit/>
          </a:bodyPr>
          <a:lstStyle/>
          <a:p>
            <a:pPr algn="ctr"/>
            <a:r>
              <a:rPr lang="en-US" sz="2400" b="1" dirty="0">
                <a:latin typeface="Arial" panose="020B0604020202020204" pitchFamily="34" charset="0"/>
                <a:cs typeface="Arial" panose="020B0604020202020204" pitchFamily="34" charset="0"/>
              </a:rPr>
              <a:t>Microbial contaminants </a:t>
            </a:r>
            <a:endParaRPr lang="en-CY" sz="2400" dirty="0"/>
          </a:p>
        </p:txBody>
      </p:sp>
      <p:sp>
        <p:nvSpPr>
          <p:cNvPr id="14" name="TextBox 13">
            <a:extLst>
              <a:ext uri="{FF2B5EF4-FFF2-40B4-BE49-F238E27FC236}">
                <a16:creationId xmlns:a16="http://schemas.microsoft.com/office/drawing/2014/main" id="{64CF5779-4BE6-1B8A-A0E5-01954648E434}"/>
              </a:ext>
            </a:extLst>
          </p:cNvPr>
          <p:cNvSpPr txBox="1"/>
          <p:nvPr/>
        </p:nvSpPr>
        <p:spPr>
          <a:xfrm>
            <a:off x="7469312" y="4661231"/>
            <a:ext cx="3742661" cy="923330"/>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r>
              <a:rPr lang="en-US" b="1" dirty="0">
                <a:latin typeface="Arial" panose="020B0604020202020204" pitchFamily="34" charset="0"/>
                <a:cs typeface="Arial" panose="020B0604020202020204" pitchFamily="34" charset="0"/>
              </a:rPr>
              <a:t>Pathogens</a:t>
            </a:r>
          </a:p>
          <a:p>
            <a:r>
              <a:rPr lang="en-US" b="1" dirty="0">
                <a:latin typeface="Arial" panose="020B0604020202020204" pitchFamily="34" charset="0"/>
                <a:cs typeface="Arial" panose="020B0604020202020204" pitchFamily="34" charset="0"/>
              </a:rPr>
              <a:t>ARB&amp;ARGs</a:t>
            </a:r>
          </a:p>
          <a:p>
            <a:r>
              <a:rPr lang="en-US" b="1" dirty="0">
                <a:latin typeface="Arial" panose="020B0604020202020204" pitchFamily="34" charset="0"/>
                <a:cs typeface="Arial" panose="020B0604020202020204" pitchFamily="34" charset="0"/>
              </a:rPr>
              <a:t>Microbial community structure</a:t>
            </a:r>
            <a:endParaRPr lang="en-CY" b="1" dirty="0">
              <a:latin typeface="Arial" panose="020B0604020202020204" pitchFamily="34" charset="0"/>
              <a:cs typeface="Arial" panose="020B0604020202020204" pitchFamily="34" charset="0"/>
            </a:endParaRPr>
          </a:p>
        </p:txBody>
      </p:sp>
      <p:cxnSp>
        <p:nvCxnSpPr>
          <p:cNvPr id="16" name="Straight Arrow Connector 15">
            <a:extLst>
              <a:ext uri="{FF2B5EF4-FFF2-40B4-BE49-F238E27FC236}">
                <a16:creationId xmlns:a16="http://schemas.microsoft.com/office/drawing/2014/main" id="{1F357D15-1B07-3859-70C3-527D65779776}"/>
              </a:ext>
            </a:extLst>
          </p:cNvPr>
          <p:cNvCxnSpPr>
            <a:cxnSpLocks/>
          </p:cNvCxnSpPr>
          <p:nvPr/>
        </p:nvCxnSpPr>
        <p:spPr>
          <a:xfrm flipH="1">
            <a:off x="3534311" y="1769995"/>
            <a:ext cx="729464" cy="1256243"/>
          </a:xfrm>
          <a:prstGeom prst="straightConnector1">
            <a:avLst/>
          </a:prstGeom>
          <a:ln w="38100">
            <a:tailEnd type="triangle"/>
          </a:ln>
        </p:spPr>
        <p:style>
          <a:lnRef idx="2">
            <a:schemeClr val="accent1"/>
          </a:lnRef>
          <a:fillRef idx="0">
            <a:schemeClr val="accent1"/>
          </a:fillRef>
          <a:effectRef idx="1">
            <a:schemeClr val="accent1"/>
          </a:effectRef>
          <a:fontRef idx="minor">
            <a:schemeClr val="tx1"/>
          </a:fontRef>
        </p:style>
      </p:cxnSp>
      <p:cxnSp>
        <p:nvCxnSpPr>
          <p:cNvPr id="18" name="Straight Arrow Connector 17">
            <a:extLst>
              <a:ext uri="{FF2B5EF4-FFF2-40B4-BE49-F238E27FC236}">
                <a16:creationId xmlns:a16="http://schemas.microsoft.com/office/drawing/2014/main" id="{2D189993-F261-F883-9992-6991141AFFCF}"/>
              </a:ext>
            </a:extLst>
          </p:cNvPr>
          <p:cNvCxnSpPr>
            <a:cxnSpLocks/>
          </p:cNvCxnSpPr>
          <p:nvPr/>
        </p:nvCxnSpPr>
        <p:spPr>
          <a:xfrm>
            <a:off x="7325474" y="1769995"/>
            <a:ext cx="844196" cy="1301533"/>
          </a:xfrm>
          <a:prstGeom prst="straightConnector1">
            <a:avLst/>
          </a:prstGeom>
          <a:ln w="38100">
            <a:tailEnd type="triangle"/>
          </a:ln>
        </p:spPr>
        <p:style>
          <a:lnRef idx="2">
            <a:schemeClr val="accent1"/>
          </a:lnRef>
          <a:fillRef idx="0">
            <a:schemeClr val="accent1"/>
          </a:fillRef>
          <a:effectRef idx="1">
            <a:schemeClr val="accent1"/>
          </a:effectRef>
          <a:fontRef idx="minor">
            <a:schemeClr val="tx1"/>
          </a:fontRef>
        </p:style>
      </p:cxnSp>
      <p:sp>
        <p:nvSpPr>
          <p:cNvPr id="25" name="TextBox 24">
            <a:extLst>
              <a:ext uri="{FF2B5EF4-FFF2-40B4-BE49-F238E27FC236}">
                <a16:creationId xmlns:a16="http://schemas.microsoft.com/office/drawing/2014/main" id="{1BABAA8A-FFB2-2F13-B8D3-9AE102EB3715}"/>
              </a:ext>
            </a:extLst>
          </p:cNvPr>
          <p:cNvSpPr txBox="1"/>
          <p:nvPr/>
        </p:nvSpPr>
        <p:spPr>
          <a:xfrm>
            <a:off x="8539541" y="2137859"/>
            <a:ext cx="3326894" cy="369332"/>
          </a:xfrm>
          <a:prstGeom prst="rect">
            <a:avLst/>
          </a:prstGeom>
          <a:noFill/>
        </p:spPr>
        <p:txBody>
          <a:bodyPr wrap="square" rtlCol="0">
            <a:spAutoFit/>
          </a:bodyPr>
          <a:lstStyle/>
          <a:p>
            <a:r>
              <a:rPr lang="en-US" b="1" dirty="0">
                <a:solidFill>
                  <a:srgbClr val="FF0000"/>
                </a:solidFill>
                <a:latin typeface="Arial" panose="020B0604020202020204" pitchFamily="34" charset="0"/>
                <a:cs typeface="Arial" panose="020B0604020202020204" pitchFamily="34" charset="0"/>
              </a:rPr>
              <a:t>Task leader and sub-leader</a:t>
            </a:r>
            <a:endParaRPr lang="en-CY" b="1" dirty="0">
              <a:solidFill>
                <a:srgbClr val="FF0000"/>
              </a:solidFill>
              <a:latin typeface="Arial" panose="020B0604020202020204" pitchFamily="34" charset="0"/>
              <a:cs typeface="Arial" panose="020B0604020202020204" pitchFamily="34" charset="0"/>
            </a:endParaRPr>
          </a:p>
        </p:txBody>
      </p:sp>
      <p:sp>
        <p:nvSpPr>
          <p:cNvPr id="26" name="TextBox 25">
            <a:extLst>
              <a:ext uri="{FF2B5EF4-FFF2-40B4-BE49-F238E27FC236}">
                <a16:creationId xmlns:a16="http://schemas.microsoft.com/office/drawing/2014/main" id="{E25E7EF1-F4BF-5EEB-33BB-024ADD1955CC}"/>
              </a:ext>
            </a:extLst>
          </p:cNvPr>
          <p:cNvSpPr txBox="1"/>
          <p:nvPr/>
        </p:nvSpPr>
        <p:spPr>
          <a:xfrm>
            <a:off x="1828802" y="5949001"/>
            <a:ext cx="8266156" cy="646331"/>
          </a:xfrm>
          <a:prstGeom prst="rect">
            <a:avLst/>
          </a:prstGeom>
          <a:solidFill>
            <a:schemeClr val="tx2">
              <a:lumMod val="10000"/>
              <a:lumOff val="90000"/>
            </a:schemeClr>
          </a:solidFill>
        </p:spPr>
        <p:txBody>
          <a:bodyPr wrap="square" rtlCol="0">
            <a:spAutoFit/>
          </a:bodyPr>
          <a:lstStyle/>
          <a:p>
            <a:pPr algn="ctr"/>
            <a:r>
              <a:rPr lang="en-US" i="1" dirty="0">
                <a:solidFill>
                  <a:schemeClr val="accent4">
                    <a:lumMod val="75000"/>
                  </a:schemeClr>
                </a:solidFill>
                <a:latin typeface="Arial" panose="020B0604020202020204" pitchFamily="34" charset="0"/>
                <a:cs typeface="Arial" panose="020B0604020202020204" pitchFamily="34" charset="0"/>
              </a:rPr>
              <a:t>Decision making conclusion in collaboration with WG4 – digital sciences, modelling and decision making</a:t>
            </a:r>
            <a:endParaRPr lang="en-CY" i="1" dirty="0">
              <a:solidFill>
                <a:schemeClr val="accent4">
                  <a:lumMod val="7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21560056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7B8E80-2578-284B-81CC-3E0D77381212}"/>
              </a:ext>
            </a:extLst>
          </p:cNvPr>
          <p:cNvSpPr>
            <a:spLocks noGrp="1"/>
          </p:cNvSpPr>
          <p:nvPr>
            <p:ph type="title"/>
          </p:nvPr>
        </p:nvSpPr>
        <p:spPr>
          <a:xfrm>
            <a:off x="304800" y="593725"/>
            <a:ext cx="11153775" cy="530225"/>
          </a:xfrm>
        </p:spPr>
        <p:txBody>
          <a:bodyPr>
            <a:noAutofit/>
          </a:bodyPr>
          <a:lstStyle/>
          <a:p>
            <a:r>
              <a:rPr lang="en-GB" sz="3200" b="1" dirty="0">
                <a:latin typeface="Arial" panose="020B0604020202020204" pitchFamily="34" charset="0"/>
                <a:cs typeface="Arial" panose="020B0604020202020204" pitchFamily="34" charset="0"/>
              </a:rPr>
              <a:t>Identify responsible persons</a:t>
            </a:r>
            <a:br>
              <a:rPr lang="en-GB" sz="3200" b="1" dirty="0">
                <a:latin typeface="Arial" panose="020B0604020202020204" pitchFamily="34" charset="0"/>
                <a:cs typeface="Arial" panose="020B0604020202020204" pitchFamily="34" charset="0"/>
              </a:rPr>
            </a:br>
            <a:endParaRPr lang="el-GR" sz="3200" b="1" dirty="0">
              <a:latin typeface="Arial" panose="020B0604020202020204" pitchFamily="34" charset="0"/>
              <a:cs typeface="Arial" panose="020B0604020202020204" pitchFamily="34" charset="0"/>
            </a:endParaRPr>
          </a:p>
        </p:txBody>
      </p:sp>
      <p:sp>
        <p:nvSpPr>
          <p:cNvPr id="3" name="Content Placeholder 2">
            <a:extLst>
              <a:ext uri="{FF2B5EF4-FFF2-40B4-BE49-F238E27FC236}">
                <a16:creationId xmlns:a16="http://schemas.microsoft.com/office/drawing/2014/main" id="{0D0A5602-31EA-D635-6D7D-8757F3EB19BC}"/>
              </a:ext>
            </a:extLst>
          </p:cNvPr>
          <p:cNvSpPr>
            <a:spLocks noGrp="1"/>
          </p:cNvSpPr>
          <p:nvPr>
            <p:ph idx="1"/>
          </p:nvPr>
        </p:nvSpPr>
        <p:spPr>
          <a:xfrm>
            <a:off x="447675" y="996950"/>
            <a:ext cx="10515600" cy="1965325"/>
          </a:xfrm>
        </p:spPr>
        <p:txBody>
          <a:bodyPr>
            <a:normAutofit fontScale="92500" lnSpcReduction="20000"/>
          </a:bodyPr>
          <a:lstStyle/>
          <a:p>
            <a:pPr marL="0" lvl="0" indent="0" algn="just">
              <a:spcAft>
                <a:spcPts val="1200"/>
              </a:spcAft>
              <a:buNone/>
            </a:pPr>
            <a:r>
              <a:rPr lang="en-GB" sz="24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Creation of Task Groups within WG3 and division of ‘labour’ </a:t>
            </a:r>
          </a:p>
          <a:p>
            <a:pPr marL="0" lvl="0" indent="0" algn="just">
              <a:spcAft>
                <a:spcPts val="1200"/>
              </a:spcAft>
              <a:buNone/>
            </a:pPr>
            <a:r>
              <a:rPr lang="en-GB" sz="2400" b="1" dirty="0">
                <a:solidFill>
                  <a:schemeClr val="accent4">
                    <a:lumMod val="75000"/>
                  </a:schemeClr>
                </a:solidFill>
                <a:latin typeface="Arial" panose="020B0604020202020204" pitchFamily="34" charset="0"/>
                <a:ea typeface="Times New Roman" panose="02020603050405020304" pitchFamily="18" charset="0"/>
                <a:cs typeface="Arial" panose="020B0604020202020204" pitchFamily="34" charset="0"/>
              </a:rPr>
              <a:t>3</a:t>
            </a:r>
            <a:r>
              <a:rPr lang="en-GB" sz="24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n-GB" sz="2400" b="1" dirty="0">
                <a:solidFill>
                  <a:schemeClr val="accent4">
                    <a:lumMod val="75000"/>
                  </a:schemeClr>
                </a:solidFill>
                <a:effectLst/>
                <a:latin typeface="Arial" panose="020B0604020202020204" pitchFamily="34" charset="0"/>
                <a:ea typeface="Times New Roman" panose="02020603050405020304" pitchFamily="18" charset="0"/>
                <a:cs typeface="Arial" panose="020B0604020202020204" pitchFamily="34" charset="0"/>
              </a:rPr>
              <a:t>Task leaders and co-leaders, </a:t>
            </a:r>
            <a:r>
              <a:rPr lang="en-GB" sz="24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that will also liaise with other WGs</a:t>
            </a:r>
          </a:p>
          <a:p>
            <a:pPr marL="0" lvl="0" indent="0" algn="just">
              <a:spcAft>
                <a:spcPts val="1200"/>
              </a:spcAft>
              <a:buNone/>
            </a:pPr>
            <a:r>
              <a:rPr lang="en-GB" sz="2400" dirty="0">
                <a:solidFill>
                  <a:srgbClr val="000000"/>
                </a:solidFill>
                <a:latin typeface="Arial" panose="020B0604020202020204" pitchFamily="34" charset="0"/>
                <a:ea typeface="Times New Roman" panose="02020603050405020304" pitchFamily="18" charset="0"/>
                <a:cs typeface="Arial" panose="020B0604020202020204" pitchFamily="34" charset="0"/>
              </a:rPr>
              <a:t>I</a:t>
            </a:r>
            <a:r>
              <a:rPr lang="en-GB" sz="24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nternal milestones</a:t>
            </a:r>
          </a:p>
          <a:p>
            <a:pPr marL="0" lvl="0" indent="0" algn="just">
              <a:spcAft>
                <a:spcPts val="1200"/>
              </a:spcAft>
              <a:buNone/>
            </a:pPr>
            <a:r>
              <a:rPr lang="en-GB" sz="2400" dirty="0">
                <a:solidFill>
                  <a:srgbClr val="000000"/>
                </a:solidFill>
                <a:latin typeface="Arial" panose="020B0604020202020204" pitchFamily="34" charset="0"/>
                <a:ea typeface="Times New Roman" panose="02020603050405020304" pitchFamily="18" charset="0"/>
                <a:cs typeface="Arial" panose="020B0604020202020204" pitchFamily="34" charset="0"/>
              </a:rPr>
              <a:t>Engagement of young researchers</a:t>
            </a:r>
            <a:endParaRPr lang="el-GR" sz="2400" dirty="0"/>
          </a:p>
        </p:txBody>
      </p:sp>
      <p:sp>
        <p:nvSpPr>
          <p:cNvPr id="4" name="TextBox 3">
            <a:extLst>
              <a:ext uri="{FF2B5EF4-FFF2-40B4-BE49-F238E27FC236}">
                <a16:creationId xmlns:a16="http://schemas.microsoft.com/office/drawing/2014/main" id="{89CA9C7D-87CD-125D-BBC1-98C251BE56E5}"/>
              </a:ext>
            </a:extLst>
          </p:cNvPr>
          <p:cNvSpPr txBox="1"/>
          <p:nvPr/>
        </p:nvSpPr>
        <p:spPr>
          <a:xfrm>
            <a:off x="5191804" y="2308988"/>
            <a:ext cx="6801723" cy="646331"/>
          </a:xfrm>
          <a:prstGeom prst="rect">
            <a:avLst/>
          </a:prstGeom>
          <a:solidFill>
            <a:schemeClr val="accent3">
              <a:lumMod val="20000"/>
              <a:lumOff val="80000"/>
            </a:schemeClr>
          </a:solidFill>
        </p:spPr>
        <p:txBody>
          <a:bodyPr wrap="square">
            <a:spAutoFit/>
          </a:bodyPr>
          <a:lstStyle/>
          <a:p>
            <a:pPr algn="just"/>
            <a:r>
              <a:rPr lang="en-GB" dirty="0">
                <a:solidFill>
                  <a:srgbClr val="000000"/>
                </a:solidFill>
                <a:latin typeface="Arial" panose="020B0604020202020204" pitchFamily="34" charset="0"/>
                <a:ea typeface="Times New Roman" panose="02020603050405020304" pitchFamily="18" charset="0"/>
                <a:cs typeface="Arial" panose="020B0604020202020204" pitchFamily="34" charset="0"/>
              </a:rPr>
              <a:t>O</a:t>
            </a:r>
            <a:r>
              <a:rPr lang="en-GB"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nline </a:t>
            </a:r>
            <a:r>
              <a:rPr lang="en-GB" dirty="0">
                <a:solidFill>
                  <a:srgbClr val="000000"/>
                </a:solidFill>
                <a:latin typeface="Arial" panose="020B0604020202020204" pitchFamily="34" charset="0"/>
                <a:ea typeface="Times New Roman" panose="02020603050405020304" pitchFamily="18" charset="0"/>
                <a:cs typeface="Arial" panose="020B0604020202020204" pitchFamily="34" charset="0"/>
              </a:rPr>
              <a:t>Task Group</a:t>
            </a:r>
            <a:r>
              <a:rPr lang="en-GB"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meetings – </a:t>
            </a:r>
            <a:r>
              <a:rPr lang="en-GB" b="1"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end of the month meetings?</a:t>
            </a:r>
            <a:endParaRPr lang="en-GB" b="1" dirty="0">
              <a:solidFill>
                <a:srgbClr val="000000"/>
              </a:solidFill>
              <a:latin typeface="Arial" panose="020B0604020202020204" pitchFamily="34" charset="0"/>
              <a:ea typeface="Times New Roman" panose="02020603050405020304" pitchFamily="18" charset="0"/>
              <a:cs typeface="Arial" panose="020B0604020202020204" pitchFamily="34" charset="0"/>
            </a:endParaRPr>
          </a:p>
          <a:p>
            <a:pPr algn="just"/>
            <a:r>
              <a:rPr lang="en-GB" dirty="0">
                <a:solidFill>
                  <a:srgbClr val="000000"/>
                </a:solidFill>
                <a:latin typeface="Arial" panose="020B0604020202020204" pitchFamily="34" charset="0"/>
                <a:ea typeface="Times New Roman" panose="02020603050405020304" pitchFamily="18" charset="0"/>
                <a:cs typeface="Arial" panose="020B0604020202020204" pitchFamily="34" charset="0"/>
              </a:rPr>
              <a:t>R</a:t>
            </a:r>
            <a:r>
              <a:rPr lang="en-GB"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egular follow up e-mail communication.</a:t>
            </a:r>
            <a:endParaRPr lang="en-CY" dirty="0"/>
          </a:p>
        </p:txBody>
      </p:sp>
      <p:pic>
        <p:nvPicPr>
          <p:cNvPr id="8" name="Picture 7">
            <a:extLst>
              <a:ext uri="{FF2B5EF4-FFF2-40B4-BE49-F238E27FC236}">
                <a16:creationId xmlns:a16="http://schemas.microsoft.com/office/drawing/2014/main" id="{6B988524-F5C7-83D5-052F-611F9B6078A5}"/>
              </a:ext>
            </a:extLst>
          </p:cNvPr>
          <p:cNvPicPr>
            <a:picLocks noChangeAspect="1"/>
          </p:cNvPicPr>
          <p:nvPr/>
        </p:nvPicPr>
        <p:blipFill>
          <a:blip r:embed="rId2"/>
          <a:stretch>
            <a:fillRect/>
          </a:stretch>
        </p:blipFill>
        <p:spPr>
          <a:xfrm>
            <a:off x="304801" y="3712484"/>
            <a:ext cx="11688726" cy="1008238"/>
          </a:xfrm>
          <a:prstGeom prst="rect">
            <a:avLst/>
          </a:prstGeom>
        </p:spPr>
      </p:pic>
      <p:sp>
        <p:nvSpPr>
          <p:cNvPr id="9" name="TextBox 8">
            <a:extLst>
              <a:ext uri="{FF2B5EF4-FFF2-40B4-BE49-F238E27FC236}">
                <a16:creationId xmlns:a16="http://schemas.microsoft.com/office/drawing/2014/main" id="{D5CBEB12-AB4E-89E3-E5D3-7CDDFAB2CDC6}"/>
              </a:ext>
            </a:extLst>
          </p:cNvPr>
          <p:cNvSpPr txBox="1"/>
          <p:nvPr/>
        </p:nvSpPr>
        <p:spPr>
          <a:xfrm>
            <a:off x="3997842" y="5386185"/>
            <a:ext cx="1616149" cy="646331"/>
          </a:xfrm>
          <a:prstGeom prst="rect">
            <a:avLst/>
          </a:prstGeom>
          <a:noFill/>
        </p:spPr>
        <p:txBody>
          <a:bodyPr wrap="square" rtlCol="0">
            <a:spAutoFit/>
          </a:bodyPr>
          <a:lstStyle/>
          <a:p>
            <a:pPr algn="ctr"/>
            <a:r>
              <a:rPr lang="en-US" dirty="0"/>
              <a:t>Collection of literature</a:t>
            </a:r>
            <a:endParaRPr lang="en-CY" dirty="0"/>
          </a:p>
        </p:txBody>
      </p:sp>
      <p:cxnSp>
        <p:nvCxnSpPr>
          <p:cNvPr id="11" name="Straight Arrow Connector 10">
            <a:extLst>
              <a:ext uri="{FF2B5EF4-FFF2-40B4-BE49-F238E27FC236}">
                <a16:creationId xmlns:a16="http://schemas.microsoft.com/office/drawing/2014/main" id="{47DAF397-4C6B-2DC6-A2C6-24DCCF2FFE0B}"/>
              </a:ext>
            </a:extLst>
          </p:cNvPr>
          <p:cNvCxnSpPr/>
          <p:nvPr/>
        </p:nvCxnSpPr>
        <p:spPr>
          <a:xfrm flipV="1">
            <a:off x="4805917" y="4801394"/>
            <a:ext cx="0" cy="504119"/>
          </a:xfrm>
          <a:prstGeom prst="straightConnector1">
            <a:avLst/>
          </a:prstGeom>
          <a:ln w="19050" cap="flat" cmpd="sng" algn="ctr">
            <a:solidFill>
              <a:schemeClr val="accent3"/>
            </a:solidFill>
            <a:prstDash val="solid"/>
            <a:round/>
            <a:headEnd type="none" w="med" len="med"/>
            <a:tailEnd type="arrow" w="med" len="med"/>
          </a:ln>
        </p:spPr>
        <p:style>
          <a:lnRef idx="0">
            <a:scrgbClr r="0" g="0" b="0"/>
          </a:lnRef>
          <a:fillRef idx="0">
            <a:scrgbClr r="0" g="0" b="0"/>
          </a:fillRef>
          <a:effectRef idx="0">
            <a:scrgbClr r="0" g="0" b="0"/>
          </a:effectRef>
          <a:fontRef idx="minor">
            <a:schemeClr val="tx1"/>
          </a:fontRef>
        </p:style>
      </p:cxnSp>
      <p:cxnSp>
        <p:nvCxnSpPr>
          <p:cNvPr id="12" name="Straight Arrow Connector 11">
            <a:extLst>
              <a:ext uri="{FF2B5EF4-FFF2-40B4-BE49-F238E27FC236}">
                <a16:creationId xmlns:a16="http://schemas.microsoft.com/office/drawing/2014/main" id="{437B5880-F96B-BDC2-45DC-4951CB3D300B}"/>
              </a:ext>
            </a:extLst>
          </p:cNvPr>
          <p:cNvCxnSpPr/>
          <p:nvPr/>
        </p:nvCxnSpPr>
        <p:spPr>
          <a:xfrm flipV="1">
            <a:off x="9753601" y="4807926"/>
            <a:ext cx="0" cy="504119"/>
          </a:xfrm>
          <a:prstGeom prst="straightConnector1">
            <a:avLst/>
          </a:prstGeom>
          <a:ln w="19050" cap="flat" cmpd="sng" algn="ctr">
            <a:solidFill>
              <a:schemeClr val="accent3"/>
            </a:solidFill>
            <a:prstDash val="solid"/>
            <a:round/>
            <a:headEnd type="none" w="med" len="med"/>
            <a:tailEnd type="arrow" w="med" len="med"/>
          </a:ln>
        </p:spPr>
        <p:style>
          <a:lnRef idx="0">
            <a:scrgbClr r="0" g="0" b="0"/>
          </a:lnRef>
          <a:fillRef idx="0">
            <a:scrgbClr r="0" g="0" b="0"/>
          </a:fillRef>
          <a:effectRef idx="0">
            <a:scrgbClr r="0" g="0" b="0"/>
          </a:effectRef>
          <a:fontRef idx="minor">
            <a:schemeClr val="tx1"/>
          </a:fontRef>
        </p:style>
      </p:cxnSp>
      <p:sp>
        <p:nvSpPr>
          <p:cNvPr id="13" name="TextBox 12">
            <a:extLst>
              <a:ext uri="{FF2B5EF4-FFF2-40B4-BE49-F238E27FC236}">
                <a16:creationId xmlns:a16="http://schemas.microsoft.com/office/drawing/2014/main" id="{FE2D992A-069D-92B9-8522-F6A503E385EF}"/>
              </a:ext>
            </a:extLst>
          </p:cNvPr>
          <p:cNvSpPr txBox="1"/>
          <p:nvPr/>
        </p:nvSpPr>
        <p:spPr>
          <a:xfrm>
            <a:off x="8793715" y="5386185"/>
            <a:ext cx="1616149" cy="646331"/>
          </a:xfrm>
          <a:prstGeom prst="rect">
            <a:avLst/>
          </a:prstGeom>
          <a:noFill/>
        </p:spPr>
        <p:txBody>
          <a:bodyPr wrap="square" rtlCol="0">
            <a:spAutoFit/>
          </a:bodyPr>
          <a:lstStyle/>
          <a:p>
            <a:pPr algn="ctr"/>
            <a:r>
              <a:rPr lang="en-US" dirty="0"/>
              <a:t>Preparation of review</a:t>
            </a:r>
            <a:endParaRPr lang="en-CY" dirty="0"/>
          </a:p>
        </p:txBody>
      </p:sp>
      <p:cxnSp>
        <p:nvCxnSpPr>
          <p:cNvPr id="14" name="Straight Arrow Connector 13">
            <a:extLst>
              <a:ext uri="{FF2B5EF4-FFF2-40B4-BE49-F238E27FC236}">
                <a16:creationId xmlns:a16="http://schemas.microsoft.com/office/drawing/2014/main" id="{141EFDFF-7EE6-BA2C-F623-AE0E864C4D34}"/>
              </a:ext>
            </a:extLst>
          </p:cNvPr>
          <p:cNvCxnSpPr/>
          <p:nvPr/>
        </p:nvCxnSpPr>
        <p:spPr>
          <a:xfrm flipV="1">
            <a:off x="705294" y="4807926"/>
            <a:ext cx="0" cy="504119"/>
          </a:xfrm>
          <a:prstGeom prst="straightConnector1">
            <a:avLst/>
          </a:prstGeom>
          <a:ln w="19050" cap="flat" cmpd="sng" algn="ctr">
            <a:solidFill>
              <a:schemeClr val="accent3"/>
            </a:solidFill>
            <a:prstDash val="solid"/>
            <a:round/>
            <a:headEnd type="none" w="med" len="med"/>
            <a:tailEnd type="arrow" w="med" len="med"/>
          </a:ln>
        </p:spPr>
        <p:style>
          <a:lnRef idx="0">
            <a:scrgbClr r="0" g="0" b="0"/>
          </a:lnRef>
          <a:fillRef idx="0">
            <a:scrgbClr r="0" g="0" b="0"/>
          </a:fillRef>
          <a:effectRef idx="0">
            <a:scrgbClr r="0" g="0" b="0"/>
          </a:effectRef>
          <a:fontRef idx="minor">
            <a:schemeClr val="tx1"/>
          </a:fontRef>
        </p:style>
      </p:cxnSp>
      <p:sp>
        <p:nvSpPr>
          <p:cNvPr id="15" name="TextBox 14">
            <a:extLst>
              <a:ext uri="{FF2B5EF4-FFF2-40B4-BE49-F238E27FC236}">
                <a16:creationId xmlns:a16="http://schemas.microsoft.com/office/drawing/2014/main" id="{BB4F1590-98C8-D071-6281-A8844A83EE6F}"/>
              </a:ext>
            </a:extLst>
          </p:cNvPr>
          <p:cNvSpPr txBox="1"/>
          <p:nvPr/>
        </p:nvSpPr>
        <p:spPr>
          <a:xfrm>
            <a:off x="0" y="5389229"/>
            <a:ext cx="1616149" cy="646331"/>
          </a:xfrm>
          <a:prstGeom prst="rect">
            <a:avLst/>
          </a:prstGeom>
          <a:noFill/>
        </p:spPr>
        <p:txBody>
          <a:bodyPr wrap="square" rtlCol="0">
            <a:spAutoFit/>
          </a:bodyPr>
          <a:lstStyle/>
          <a:p>
            <a:pPr algn="ctr"/>
            <a:r>
              <a:rPr lang="en-US" dirty="0"/>
              <a:t>Start of activity</a:t>
            </a:r>
            <a:endParaRPr lang="en-CY" dirty="0"/>
          </a:p>
        </p:txBody>
      </p:sp>
      <p:sp>
        <p:nvSpPr>
          <p:cNvPr id="5" name="TextBox 4">
            <a:extLst>
              <a:ext uri="{FF2B5EF4-FFF2-40B4-BE49-F238E27FC236}">
                <a16:creationId xmlns:a16="http://schemas.microsoft.com/office/drawing/2014/main" id="{577F5EC2-5F1B-F9FA-8737-E2887AE340EB}"/>
              </a:ext>
            </a:extLst>
          </p:cNvPr>
          <p:cNvSpPr txBox="1"/>
          <p:nvPr/>
        </p:nvSpPr>
        <p:spPr>
          <a:xfrm>
            <a:off x="304800" y="6188160"/>
            <a:ext cx="11688726" cy="646331"/>
          </a:xfrm>
          <a:prstGeom prst="rect">
            <a:avLst/>
          </a:prstGeom>
          <a:solidFill>
            <a:schemeClr val="accent2">
              <a:lumMod val="20000"/>
              <a:lumOff val="80000"/>
            </a:schemeClr>
          </a:solidFill>
        </p:spPr>
        <p:txBody>
          <a:bodyPr wrap="square" rtlCol="0">
            <a:spAutoFit/>
          </a:bodyPr>
          <a:lstStyle/>
          <a:p>
            <a:r>
              <a:rPr lang="en-US" dirty="0">
                <a:latin typeface="Arial" panose="020B0604020202020204" pitchFamily="34" charset="0"/>
                <a:cs typeface="Arial" panose="020B0604020202020204" pitchFamily="34" charset="0"/>
              </a:rPr>
              <a:t>A document will be circulated where you will be able to register your interest in contributing to the three Tasks. </a:t>
            </a:r>
          </a:p>
          <a:p>
            <a:r>
              <a:rPr lang="en-US" dirty="0">
                <a:latin typeface="Arial" panose="020B0604020202020204" pitchFamily="34" charset="0"/>
                <a:cs typeface="Arial" panose="020B0604020202020204" pitchFamily="34" charset="0"/>
              </a:rPr>
              <a:t>As soon as all interest is registered, the first WG3 meeting will be held (end of February) to officially start working.</a:t>
            </a:r>
            <a:endParaRPr lang="en-CY"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17342945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330CAE42-CAE3-6B45-5473-7524E01FB5E7}"/>
              </a:ext>
            </a:extLst>
          </p:cNvPr>
          <p:cNvSpPr txBox="1"/>
          <p:nvPr/>
        </p:nvSpPr>
        <p:spPr>
          <a:xfrm>
            <a:off x="259423" y="288471"/>
            <a:ext cx="11424862" cy="2323713"/>
          </a:xfrm>
          <a:prstGeom prst="rect">
            <a:avLst/>
          </a:prstGeom>
          <a:solidFill>
            <a:schemeClr val="bg2">
              <a:lumMod val="90000"/>
            </a:schemeClr>
          </a:solidFill>
        </p:spPr>
        <p:txBody>
          <a:bodyPr wrap="square" rtlCol="0">
            <a:spAutoFit/>
          </a:bodyPr>
          <a:lstStyle/>
          <a:p>
            <a:pPr algn="just">
              <a:spcAft>
                <a:spcPts val="1200"/>
              </a:spcAft>
            </a:pPr>
            <a:r>
              <a:rPr lang="en-US" sz="2400" b="1" dirty="0">
                <a:latin typeface="Arial" panose="020B0604020202020204" pitchFamily="34" charset="0"/>
                <a:cs typeface="Arial" panose="020B0604020202020204" pitchFamily="34" charset="0"/>
              </a:rPr>
              <a:t>Expected deliverables of 2025</a:t>
            </a:r>
          </a:p>
          <a:p>
            <a:pPr algn="just">
              <a:spcAft>
                <a:spcPts val="1200"/>
              </a:spcAft>
            </a:pPr>
            <a:endParaRPr lang="en-US" sz="800" b="1" i="0" u="none" strike="noStrike" baseline="0" dirty="0">
              <a:latin typeface="Arial" panose="020B0604020202020204" pitchFamily="34" charset="0"/>
              <a:cs typeface="Arial" panose="020B0604020202020204" pitchFamily="34" charset="0"/>
            </a:endParaRPr>
          </a:p>
          <a:p>
            <a:pPr marL="342900" indent="-342900" algn="just">
              <a:spcAft>
                <a:spcPts val="1200"/>
              </a:spcAft>
              <a:buFont typeface="+mj-lt"/>
              <a:buAutoNum type="arabicPeriod"/>
            </a:pPr>
            <a:r>
              <a:rPr lang="en-US" sz="1800" b="0" i="0" u="none" strike="noStrike" baseline="0" dirty="0">
                <a:latin typeface="Arial" panose="020B0604020202020204" pitchFamily="34" charset="0"/>
                <a:cs typeface="Arial" panose="020B0604020202020204" pitchFamily="34" charset="0"/>
              </a:rPr>
              <a:t>Review of the available data and </a:t>
            </a:r>
            <a:r>
              <a:rPr lang="en-US" sz="1800" b="1" i="0" u="none" strike="noStrike" baseline="0" dirty="0">
                <a:latin typeface="Arial" panose="020B0604020202020204" pitchFamily="34" charset="0"/>
                <a:cs typeface="Arial" panose="020B0604020202020204" pitchFamily="34" charset="0"/>
              </a:rPr>
              <a:t>prioritization of POPs and CEC </a:t>
            </a:r>
            <a:r>
              <a:rPr lang="en-US" sz="1800" b="0" i="0" u="none" strike="noStrike" baseline="0" dirty="0">
                <a:latin typeface="Arial" panose="020B0604020202020204" pitchFamily="34" charset="0"/>
                <a:cs typeface="Arial" panose="020B0604020202020204" pitchFamily="34" charset="0"/>
              </a:rPr>
              <a:t>in treated wastewater</a:t>
            </a:r>
            <a:endParaRPr lang="en-US" dirty="0">
              <a:latin typeface="Arial" panose="020B0604020202020204" pitchFamily="34" charset="0"/>
              <a:cs typeface="Arial" panose="020B0604020202020204" pitchFamily="34" charset="0"/>
            </a:endParaRPr>
          </a:p>
          <a:p>
            <a:pPr marL="342900" indent="-342900" algn="just">
              <a:spcAft>
                <a:spcPts val="1200"/>
              </a:spcAft>
              <a:buFont typeface="+mj-lt"/>
              <a:buAutoNum type="arabicPeriod"/>
            </a:pPr>
            <a:r>
              <a:rPr lang="en-US" sz="1800" b="0" i="0" u="none" strike="noStrike" baseline="0" dirty="0">
                <a:latin typeface="Arial" panose="020B0604020202020204" pitchFamily="34" charset="0"/>
                <a:cs typeface="Arial" panose="020B0604020202020204" pitchFamily="34" charset="0"/>
              </a:rPr>
              <a:t>Review of the available data and </a:t>
            </a:r>
            <a:r>
              <a:rPr lang="en-US" sz="1800" b="1" i="0" u="none" strike="noStrike" baseline="0" dirty="0">
                <a:latin typeface="Arial" panose="020B0604020202020204" pitchFamily="34" charset="0"/>
                <a:cs typeface="Arial" panose="020B0604020202020204" pitchFamily="34" charset="0"/>
              </a:rPr>
              <a:t>prioritization of microbial contaminants </a:t>
            </a:r>
            <a:r>
              <a:rPr lang="en-US" sz="1800" b="0" i="0" u="none" strike="noStrike" baseline="0" dirty="0">
                <a:latin typeface="Arial" panose="020B0604020202020204" pitchFamily="34" charset="0"/>
                <a:cs typeface="Arial" panose="020B0604020202020204" pitchFamily="34" charset="0"/>
              </a:rPr>
              <a:t>in treated wastewater</a:t>
            </a:r>
            <a:endParaRPr lang="en-US" dirty="0">
              <a:latin typeface="Arial" panose="020B0604020202020204" pitchFamily="34" charset="0"/>
              <a:cs typeface="Arial" panose="020B0604020202020204" pitchFamily="34" charset="0"/>
            </a:endParaRPr>
          </a:p>
          <a:p>
            <a:pPr marL="342900" indent="-342900" algn="just">
              <a:spcAft>
                <a:spcPts val="1200"/>
              </a:spcAft>
              <a:buFont typeface="+mj-lt"/>
              <a:buAutoNum type="arabicPeriod"/>
            </a:pPr>
            <a:r>
              <a:rPr lang="en-US" dirty="0">
                <a:latin typeface="Arial" panose="020B0604020202020204" pitchFamily="34" charset="0"/>
                <a:cs typeface="Arial" panose="020B0604020202020204" pitchFamily="34" charset="0"/>
              </a:rPr>
              <a:t>R</a:t>
            </a:r>
            <a:r>
              <a:rPr lang="en-US" sz="1800" b="0" i="0" u="none" strike="noStrike" baseline="0" dirty="0">
                <a:latin typeface="Arial" panose="020B0604020202020204" pitchFamily="34" charset="0"/>
                <a:cs typeface="Arial" panose="020B0604020202020204" pitchFamily="34" charset="0"/>
              </a:rPr>
              <a:t>eview </a:t>
            </a:r>
            <a:r>
              <a:rPr lang="en-US" sz="1800" b="1" i="0" u="none" strike="noStrike" baseline="0" dirty="0">
                <a:latin typeface="Arial" panose="020B0604020202020204" pitchFamily="34" charset="0"/>
                <a:cs typeface="Arial" panose="020B0604020202020204" pitchFamily="34" charset="0"/>
              </a:rPr>
              <a:t>of routes of exposure within water reuse schemes </a:t>
            </a:r>
            <a:r>
              <a:rPr lang="en-US" sz="1800" b="0" i="0" u="none" strike="noStrike" baseline="0" dirty="0">
                <a:latin typeface="Arial" panose="020B0604020202020204" pitchFamily="34" charset="0"/>
                <a:cs typeface="Arial" panose="020B0604020202020204" pitchFamily="34" charset="0"/>
              </a:rPr>
              <a:t>of important contaminants within and beyond regulatory frameworks (reclaimed water, soil, crops, surface waters, groundwater, recovered resources)</a:t>
            </a:r>
            <a:endParaRPr lang="en-US" b="1" dirty="0">
              <a:latin typeface="Arial" panose="020B0604020202020204" pitchFamily="34" charset="0"/>
              <a:cs typeface="Arial" panose="020B0604020202020204" pitchFamily="34" charset="0"/>
            </a:endParaRPr>
          </a:p>
        </p:txBody>
      </p:sp>
      <p:sp>
        <p:nvSpPr>
          <p:cNvPr id="5" name="Content Placeholder 2">
            <a:extLst>
              <a:ext uri="{FF2B5EF4-FFF2-40B4-BE49-F238E27FC236}">
                <a16:creationId xmlns:a16="http://schemas.microsoft.com/office/drawing/2014/main" id="{1F08ACD3-1D36-FEE8-8AF2-5B38AAD646FE}"/>
              </a:ext>
            </a:extLst>
          </p:cNvPr>
          <p:cNvSpPr>
            <a:spLocks noGrp="1"/>
          </p:cNvSpPr>
          <p:nvPr>
            <p:ph idx="1"/>
          </p:nvPr>
        </p:nvSpPr>
        <p:spPr>
          <a:xfrm>
            <a:off x="317111" y="3359652"/>
            <a:ext cx="11363325" cy="3224943"/>
          </a:xfrm>
          <a:solidFill>
            <a:schemeClr val="tx2">
              <a:lumMod val="10000"/>
              <a:lumOff val="90000"/>
            </a:schemeClr>
          </a:solidFill>
        </p:spPr>
        <p:txBody>
          <a:bodyPr>
            <a:normAutofit fontScale="92500" lnSpcReduction="20000"/>
          </a:bodyPr>
          <a:lstStyle/>
          <a:p>
            <a:pPr marL="0" indent="0">
              <a:buNone/>
            </a:pPr>
            <a:r>
              <a:rPr lang="en-GB" sz="2000" b="1" dirty="0">
                <a:latin typeface="Arial" panose="020B0604020202020204" pitchFamily="34" charset="0"/>
                <a:cs typeface="Arial" panose="020B0604020202020204" pitchFamily="34" charset="0"/>
              </a:rPr>
              <a:t>Next steps… Years 2-3</a:t>
            </a:r>
          </a:p>
          <a:p>
            <a:pPr marL="0" indent="0" algn="just">
              <a:buNone/>
            </a:pPr>
            <a:r>
              <a:rPr lang="en-GB" sz="2000" dirty="0">
                <a:latin typeface="Arial" panose="020B0604020202020204" pitchFamily="34" charset="0"/>
                <a:cs typeface="Arial" panose="020B0604020202020204" pitchFamily="34" charset="0"/>
              </a:rPr>
              <a:t>1. Establishment of guidelines for performing quantitative microbial risk assessment to humans and to the environment, in line with existing frameworks.</a:t>
            </a:r>
          </a:p>
          <a:p>
            <a:pPr marL="0" indent="0">
              <a:buNone/>
            </a:pPr>
            <a:r>
              <a:rPr lang="en-GB" sz="2000" dirty="0">
                <a:latin typeface="Arial" panose="020B0604020202020204" pitchFamily="34" charset="0"/>
                <a:cs typeface="Arial" panose="020B0604020202020204" pitchFamily="34" charset="0"/>
              </a:rPr>
              <a:t>2. How do we mitigate the problem?</a:t>
            </a:r>
          </a:p>
          <a:p>
            <a:pPr marL="0" indent="0">
              <a:buNone/>
            </a:pPr>
            <a:r>
              <a:rPr lang="en-GB" sz="2000" dirty="0">
                <a:solidFill>
                  <a:schemeClr val="tx2">
                    <a:lumMod val="50000"/>
                    <a:lumOff val="50000"/>
                  </a:schemeClr>
                </a:solidFill>
                <a:latin typeface="Arial" panose="020B0604020202020204" pitchFamily="34" charset="0"/>
                <a:cs typeface="Arial" panose="020B0604020202020204" pitchFamily="34" charset="0"/>
                <a:sym typeface="Wingdings" panose="05000000000000000000" pitchFamily="2" charset="2"/>
              </a:rPr>
              <a:t> Mitigation (centralized/decentralized technologies/multi-barrier approaches and their effectiveness)</a:t>
            </a:r>
          </a:p>
          <a:p>
            <a:pPr>
              <a:buFont typeface="Wingdings" panose="05000000000000000000" pitchFamily="2" charset="2"/>
              <a:buChar char="à"/>
            </a:pPr>
            <a:r>
              <a:rPr lang="en-GB" sz="2000" dirty="0">
                <a:solidFill>
                  <a:schemeClr val="tx2">
                    <a:lumMod val="50000"/>
                    <a:lumOff val="50000"/>
                  </a:schemeClr>
                </a:solidFill>
                <a:latin typeface="Arial" panose="020B0604020202020204" pitchFamily="34" charset="0"/>
                <a:cs typeface="Arial" panose="020B0604020202020204" pitchFamily="34" charset="0"/>
                <a:sym typeface="Wingdings" panose="05000000000000000000" pitchFamily="2" charset="2"/>
              </a:rPr>
              <a:t>Control solutions</a:t>
            </a:r>
          </a:p>
          <a:p>
            <a:pPr>
              <a:buFont typeface="Wingdings" panose="05000000000000000000" pitchFamily="2" charset="2"/>
              <a:buChar char="à"/>
            </a:pPr>
            <a:r>
              <a:rPr lang="en-GB" sz="2000" dirty="0">
                <a:solidFill>
                  <a:schemeClr val="tx2">
                    <a:lumMod val="50000"/>
                    <a:lumOff val="50000"/>
                  </a:schemeClr>
                </a:solidFill>
                <a:latin typeface="Arial" panose="020B0604020202020204" pitchFamily="34" charset="0"/>
                <a:cs typeface="Arial" panose="020B0604020202020204" pitchFamily="34" charset="0"/>
                <a:sym typeface="Wingdings" panose="05000000000000000000" pitchFamily="2" charset="2"/>
              </a:rPr>
              <a:t>Monitoring</a:t>
            </a:r>
          </a:p>
          <a:p>
            <a:pPr marL="0" indent="0">
              <a:buNone/>
            </a:pPr>
            <a:r>
              <a:rPr lang="en-GB" sz="2000" dirty="0">
                <a:latin typeface="Arial" panose="020B0604020202020204" pitchFamily="34" charset="0"/>
                <a:cs typeface="Arial" panose="020B0604020202020204" pitchFamily="34" charset="0"/>
                <a:sym typeface="Wingdings" panose="05000000000000000000" pitchFamily="2" charset="2"/>
              </a:rPr>
              <a:t>…of contaminant diffusion in the environment</a:t>
            </a:r>
          </a:p>
          <a:p>
            <a:pPr marL="0" indent="0">
              <a:buNone/>
            </a:pPr>
            <a:r>
              <a:rPr lang="en-GB" sz="2000" dirty="0">
                <a:latin typeface="Arial" panose="020B0604020202020204" pitchFamily="34" charset="0"/>
                <a:cs typeface="Arial" panose="020B0604020202020204" pitchFamily="34" charset="0"/>
                <a:sym typeface="Wingdings" panose="05000000000000000000" pitchFamily="2" charset="2"/>
              </a:rPr>
              <a:t>3. Risk management approaches and sustainable practices</a:t>
            </a:r>
          </a:p>
          <a:p>
            <a:pPr marL="0" indent="0">
              <a:buNone/>
            </a:pPr>
            <a:r>
              <a:rPr lang="en-GB" sz="2000" dirty="0">
                <a:latin typeface="Arial" panose="020B0604020202020204" pitchFamily="34" charset="0"/>
                <a:cs typeface="Arial" panose="020B0604020202020204" pitchFamily="34" charset="0"/>
                <a:sym typeface="Wingdings" panose="05000000000000000000" pitchFamily="2" charset="2"/>
              </a:rPr>
              <a:t>4. Preparation of training events</a:t>
            </a:r>
            <a:r>
              <a:rPr lang="en-GB" sz="2000">
                <a:latin typeface="Arial" panose="020B0604020202020204" pitchFamily="34" charset="0"/>
                <a:cs typeface="Arial" panose="020B0604020202020204" pitchFamily="34" charset="0"/>
                <a:sym typeface="Wingdings" panose="05000000000000000000" pitchFamily="2" charset="2"/>
              </a:rPr>
              <a:t>/courses/STSMs/VM</a:t>
            </a:r>
            <a:endParaRPr lang="en-GB" sz="2000" dirty="0">
              <a:latin typeface="Arial" panose="020B0604020202020204" pitchFamily="34" charset="0"/>
              <a:cs typeface="Arial" panose="020B0604020202020204" pitchFamily="34" charset="0"/>
              <a:sym typeface="Wingdings" panose="05000000000000000000" pitchFamily="2" charset="2"/>
            </a:endParaRPr>
          </a:p>
        </p:txBody>
      </p:sp>
    </p:spTree>
    <p:extLst>
      <p:ext uri="{BB962C8B-B14F-4D97-AF65-F5344CB8AC3E}">
        <p14:creationId xmlns:p14="http://schemas.microsoft.com/office/powerpoint/2010/main" val="405567336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53554BF-0016-690B-9EE7-848D7D990EA1}"/>
              </a:ext>
            </a:extLst>
          </p:cNvPr>
          <p:cNvSpPr>
            <a:spLocks noGrp="1"/>
          </p:cNvSpPr>
          <p:nvPr>
            <p:ph idx="1"/>
          </p:nvPr>
        </p:nvSpPr>
        <p:spPr>
          <a:xfrm>
            <a:off x="838200" y="993418"/>
            <a:ext cx="10515600" cy="4351338"/>
          </a:xfrm>
        </p:spPr>
        <p:txBody>
          <a:bodyPr>
            <a:normAutofit/>
          </a:bodyPr>
          <a:lstStyle/>
          <a:p>
            <a:pPr marL="0" indent="0">
              <a:buNone/>
            </a:pPr>
            <a:r>
              <a:rPr lang="en-US" sz="2400" b="1" dirty="0">
                <a:latin typeface="Arial" panose="020B0604020202020204" pitchFamily="34" charset="0"/>
                <a:cs typeface="Arial" panose="020B0604020202020204" pitchFamily="34" charset="0"/>
              </a:rPr>
              <a:t>Next steps</a:t>
            </a:r>
          </a:p>
          <a:p>
            <a:r>
              <a:rPr lang="en-US" sz="2400" dirty="0">
                <a:latin typeface="Arial" panose="020B0604020202020204" pitchFamily="34" charset="0"/>
                <a:cs typeface="Arial" panose="020B0604020202020204" pitchFamily="34" charset="0"/>
              </a:rPr>
              <a:t>Preparation of inventory of risk assessment/prioritization projects/PhDs etc.</a:t>
            </a:r>
          </a:p>
          <a:p>
            <a:r>
              <a:rPr lang="en-US" sz="2400" dirty="0">
                <a:latin typeface="Arial" panose="020B0604020202020204" pitchFamily="34" charset="0"/>
                <a:cs typeface="Arial" panose="020B0604020202020204" pitchFamily="34" charset="0"/>
              </a:rPr>
              <a:t>What will be the basis of prioritization? Economic evaluation/treatment efficiency etc.?</a:t>
            </a:r>
          </a:p>
          <a:p>
            <a:r>
              <a:rPr lang="en-US" sz="2400" dirty="0">
                <a:latin typeface="Arial" panose="020B0604020202020204" pitchFamily="34" charset="0"/>
                <a:cs typeface="Arial" panose="020B0604020202020204" pitchFamily="34" charset="0"/>
              </a:rPr>
              <a:t>To prepare a document of expression of interest of WG3 members. </a:t>
            </a:r>
          </a:p>
          <a:p>
            <a:r>
              <a:rPr lang="en-US" sz="2400" dirty="0">
                <a:latin typeface="Arial" panose="020B0604020202020204" pitchFamily="34" charset="0"/>
                <a:cs typeface="Arial" panose="020B0604020202020204" pitchFamily="34" charset="0"/>
              </a:rPr>
              <a:t>Appointment of Task leaders in the next WG3 meeting (end </a:t>
            </a:r>
            <a:r>
              <a:rPr lang="en-US" sz="2400">
                <a:latin typeface="Arial" panose="020B0604020202020204" pitchFamily="34" charset="0"/>
                <a:cs typeface="Arial" panose="020B0604020202020204" pitchFamily="34" charset="0"/>
              </a:rPr>
              <a:t>of February).</a:t>
            </a:r>
            <a:endParaRPr lang="en-US" sz="2400" dirty="0">
              <a:latin typeface="Arial" panose="020B0604020202020204" pitchFamily="34" charset="0"/>
              <a:cs typeface="Arial" panose="020B0604020202020204" pitchFamily="34" charset="0"/>
            </a:endParaRPr>
          </a:p>
          <a:p>
            <a:pPr algn="just"/>
            <a:r>
              <a:rPr lang="en-US" sz="2400" dirty="0">
                <a:latin typeface="Arial" panose="020B0604020202020204" pitchFamily="34" charset="0"/>
                <a:cs typeface="Arial" panose="020B0604020202020204" pitchFamily="34" charset="0"/>
              </a:rPr>
              <a:t>To prepare an e-mail for WG3 to let members know of upcoming activities.</a:t>
            </a:r>
          </a:p>
          <a:p>
            <a:r>
              <a:rPr lang="en-US" sz="2400" dirty="0">
                <a:latin typeface="Arial" panose="020B0604020202020204" pitchFamily="34" charset="0"/>
                <a:cs typeface="Arial" panose="020B0604020202020204" pitchFamily="34" charset="0"/>
              </a:rPr>
              <a:t>Explain the role of young researchers in the activities in the next meeting.</a:t>
            </a:r>
          </a:p>
          <a:p>
            <a:r>
              <a:rPr lang="en-US" sz="2400" dirty="0">
                <a:latin typeface="Arial" panose="020B0604020202020204" pitchFamily="34" charset="0"/>
                <a:cs typeface="Arial" panose="020B0604020202020204" pitchFamily="34" charset="0"/>
              </a:rPr>
              <a:t>Start delegating with WG4 and WG5 for databases and decision making.</a:t>
            </a:r>
          </a:p>
          <a:p>
            <a:pPr marL="0" indent="0">
              <a:buNone/>
            </a:pPr>
            <a:endParaRPr lang="en-US" sz="2400" dirty="0">
              <a:latin typeface="Arial" panose="020B0604020202020204" pitchFamily="34" charset="0"/>
              <a:cs typeface="Arial" panose="020B0604020202020204" pitchFamily="34" charset="0"/>
            </a:endParaRPr>
          </a:p>
          <a:p>
            <a:endParaRPr lang="en-US" sz="2400" dirty="0">
              <a:latin typeface="Arial" panose="020B0604020202020204" pitchFamily="34" charset="0"/>
              <a:cs typeface="Arial" panose="020B0604020202020204" pitchFamily="34" charset="0"/>
            </a:endParaRPr>
          </a:p>
          <a:p>
            <a:endParaRPr lang="en-US" sz="2400" dirty="0">
              <a:latin typeface="Arial" panose="020B0604020202020204" pitchFamily="34" charset="0"/>
              <a:cs typeface="Arial" panose="020B0604020202020204" pitchFamily="34" charset="0"/>
            </a:endParaRPr>
          </a:p>
          <a:p>
            <a:endParaRPr lang="en-CY"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38790167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4</TotalTime>
  <Words>737</Words>
  <Application>Microsoft Office PowerPoint</Application>
  <PresentationFormat>Widescreen</PresentationFormat>
  <Paragraphs>81</Paragraphs>
  <Slides>7</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7</vt:i4>
      </vt:variant>
    </vt:vector>
  </HeadingPairs>
  <TitlesOfParts>
    <vt:vector size="12" baseType="lpstr">
      <vt:lpstr>Aptos</vt:lpstr>
      <vt:lpstr>Aptos Display</vt:lpstr>
      <vt:lpstr>Arial</vt:lpstr>
      <vt:lpstr>Wingdings</vt:lpstr>
      <vt:lpstr>Office Theme</vt:lpstr>
      <vt:lpstr>WG3</vt:lpstr>
      <vt:lpstr>PowerPoint Presentation</vt:lpstr>
      <vt:lpstr>PowerPoint Presentation</vt:lpstr>
      <vt:lpstr>PowerPoint Presentation</vt:lpstr>
      <vt:lpstr>Identify responsible persons </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Parthenopi Karaolia</dc:creator>
  <cp:lastModifiedBy>Parthenopi Karaolia</cp:lastModifiedBy>
  <cp:revision>1</cp:revision>
  <dcterms:created xsi:type="dcterms:W3CDTF">2025-01-30T15:33:21Z</dcterms:created>
  <dcterms:modified xsi:type="dcterms:W3CDTF">2025-01-30T15:39:11Z</dcterms:modified>
</cp:coreProperties>
</file>